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31.jpg" ContentType="image/jpeg"/>
  <Override PartName="/ppt/media/image3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2"/>
    <p:sldId id="280" r:id="rId3"/>
    <p:sldId id="273" r:id="rId4"/>
    <p:sldId id="276" r:id="rId5"/>
    <p:sldId id="260" r:id="rId6"/>
    <p:sldId id="263" r:id="rId7"/>
    <p:sldId id="282" r:id="rId8"/>
    <p:sldId id="283" r:id="rId9"/>
    <p:sldId id="272" r:id="rId10"/>
    <p:sldId id="284" r:id="rId11"/>
    <p:sldId id="274" r:id="rId12"/>
    <p:sldId id="275" r:id="rId13"/>
    <p:sldId id="281" r:id="rId14"/>
  </p:sldIdLst>
  <p:sldSz cx="20104100" cy="15081250"/>
  <p:notesSz cx="9926638" cy="67976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B23039"/>
    <a:srgbClr val="8E0047"/>
    <a:srgbClr val="8B0347"/>
    <a:srgbClr val="AC0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3273" autoAdjust="0"/>
  </p:normalViewPr>
  <p:slideViewPr>
    <p:cSldViewPr>
      <p:cViewPr>
        <p:scale>
          <a:sx n="51" d="100"/>
          <a:sy n="51" d="100"/>
        </p:scale>
        <p:origin x="1644" y="-30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4675187"/>
            <a:ext cx="17088486" cy="3167062"/>
          </a:xfrm>
          <a:prstGeom prst="rect">
            <a:avLst/>
          </a:prstGeom>
        </p:spPr>
        <p:txBody>
          <a:bodyPr wrap="square" lIns="0" tIns="0" rIns="0" bIns="0">
            <a:spAutoFit/>
          </a:bodyPr>
          <a:lstStyle>
            <a:lvl1pPr>
              <a:defRPr sz="5550" b="1" i="0">
                <a:solidFill>
                  <a:srgbClr val="B10039"/>
                </a:solidFill>
                <a:latin typeface="Tahoma"/>
                <a:cs typeface="Tahoma"/>
              </a:defRPr>
            </a:lvl1pPr>
          </a:lstStyle>
          <a:p>
            <a:endParaRPr/>
          </a:p>
        </p:txBody>
      </p:sp>
      <p:sp>
        <p:nvSpPr>
          <p:cNvPr id="3" name="Holder 3"/>
          <p:cNvSpPr>
            <a:spLocks noGrp="1"/>
          </p:cNvSpPr>
          <p:nvPr>
            <p:ph type="subTitle" idx="4"/>
          </p:nvPr>
        </p:nvSpPr>
        <p:spPr>
          <a:xfrm>
            <a:off x="3015615" y="8445500"/>
            <a:ext cx="14072870" cy="3770312"/>
          </a:xfrm>
          <a:prstGeom prst="rect">
            <a:avLst/>
          </a:prstGeom>
        </p:spPr>
        <p:txBody>
          <a:bodyPr wrap="square" lIns="0" tIns="0" rIns="0" bIns="0">
            <a:spAutoFit/>
          </a:bodyPr>
          <a:lstStyle>
            <a:lvl1pPr>
              <a:defRPr sz="175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50" b="1" i="0">
                <a:solidFill>
                  <a:srgbClr val="B10039"/>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75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5075309" y="8871519"/>
            <a:ext cx="5028790" cy="6204541"/>
          </a:xfrm>
          <a:prstGeom prst="rect">
            <a:avLst/>
          </a:prstGeom>
        </p:spPr>
      </p:pic>
      <p:pic>
        <p:nvPicPr>
          <p:cNvPr id="17" name="bg object 17"/>
          <p:cNvPicPr/>
          <p:nvPr/>
        </p:nvPicPr>
        <p:blipFill>
          <a:blip r:embed="rId3" cstate="print"/>
          <a:stretch>
            <a:fillRect/>
          </a:stretch>
        </p:blipFill>
        <p:spPr>
          <a:xfrm>
            <a:off x="530854" y="11293078"/>
            <a:ext cx="4679752" cy="3306503"/>
          </a:xfrm>
          <a:prstGeom prst="rect">
            <a:avLst/>
          </a:prstGeom>
        </p:spPr>
      </p:pic>
      <p:pic>
        <p:nvPicPr>
          <p:cNvPr id="18" name="bg object 18"/>
          <p:cNvPicPr/>
          <p:nvPr/>
        </p:nvPicPr>
        <p:blipFill>
          <a:blip r:embed="rId4" cstate="print"/>
          <a:stretch>
            <a:fillRect/>
          </a:stretch>
        </p:blipFill>
        <p:spPr>
          <a:xfrm>
            <a:off x="9956307" y="4057971"/>
            <a:ext cx="4401150" cy="5906293"/>
          </a:xfrm>
          <a:prstGeom prst="rect">
            <a:avLst/>
          </a:prstGeom>
        </p:spPr>
      </p:pic>
      <p:pic>
        <p:nvPicPr>
          <p:cNvPr id="19" name="bg object 19"/>
          <p:cNvPicPr/>
          <p:nvPr/>
        </p:nvPicPr>
        <p:blipFill>
          <a:blip r:embed="rId5" cstate="print"/>
          <a:stretch>
            <a:fillRect/>
          </a:stretch>
        </p:blipFill>
        <p:spPr>
          <a:xfrm>
            <a:off x="9961777" y="4064715"/>
            <a:ext cx="4360142" cy="5866922"/>
          </a:xfrm>
          <a:prstGeom prst="rect">
            <a:avLst/>
          </a:prstGeom>
        </p:spPr>
      </p:pic>
      <p:sp>
        <p:nvSpPr>
          <p:cNvPr id="2" name="Holder 2"/>
          <p:cNvSpPr>
            <a:spLocks noGrp="1"/>
          </p:cNvSpPr>
          <p:nvPr>
            <p:ph type="title"/>
          </p:nvPr>
        </p:nvSpPr>
        <p:spPr/>
        <p:txBody>
          <a:bodyPr lIns="0" tIns="0" rIns="0" bIns="0"/>
          <a:lstStyle>
            <a:lvl1pPr>
              <a:defRPr sz="5550" b="1" i="0">
                <a:solidFill>
                  <a:srgbClr val="B10039"/>
                </a:solidFill>
                <a:latin typeface="Tahoma"/>
                <a:cs typeface="Tahoma"/>
              </a:defRPr>
            </a:lvl1pPr>
          </a:lstStyle>
          <a:p>
            <a:endParaRPr/>
          </a:p>
        </p:txBody>
      </p:sp>
      <p:sp>
        <p:nvSpPr>
          <p:cNvPr id="3" name="Holder 3"/>
          <p:cNvSpPr>
            <a:spLocks noGrp="1"/>
          </p:cNvSpPr>
          <p:nvPr>
            <p:ph sz="half" idx="2"/>
          </p:nvPr>
        </p:nvSpPr>
        <p:spPr>
          <a:xfrm>
            <a:off x="1005205" y="3468687"/>
            <a:ext cx="8745284" cy="995362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3468687"/>
            <a:ext cx="8745284" cy="995362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50" b="1" i="0">
                <a:solidFill>
                  <a:srgbClr val="B10039"/>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5078710"/>
          </a:xfrm>
          <a:custGeom>
            <a:avLst/>
            <a:gdLst/>
            <a:ahLst/>
            <a:cxnLst/>
            <a:rect l="l" t="t" r="r" b="b"/>
            <a:pathLst>
              <a:path w="20104100" h="15078710">
                <a:moveTo>
                  <a:pt x="20104100" y="0"/>
                </a:moveTo>
                <a:lnTo>
                  <a:pt x="0" y="0"/>
                </a:lnTo>
                <a:lnTo>
                  <a:pt x="0" y="15078501"/>
                </a:lnTo>
                <a:lnTo>
                  <a:pt x="20104100" y="15078501"/>
                </a:lnTo>
                <a:lnTo>
                  <a:pt x="20104100" y="0"/>
                </a:lnTo>
                <a:close/>
              </a:path>
            </a:pathLst>
          </a:custGeom>
          <a:solidFill>
            <a:srgbClr val="B10039"/>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815376" y="824403"/>
            <a:ext cx="6945370" cy="1870646"/>
          </a:xfrm>
          <a:prstGeom prst="rect">
            <a:avLst/>
          </a:prstGeom>
        </p:spPr>
        <p:txBody>
          <a:bodyPr wrap="square" lIns="0" tIns="0" rIns="0" bIns="0">
            <a:spAutoFit/>
          </a:bodyPr>
          <a:lstStyle>
            <a:lvl1pPr>
              <a:defRPr sz="5550" b="1" i="0">
                <a:solidFill>
                  <a:srgbClr val="B10039"/>
                </a:solidFill>
                <a:latin typeface="Tahoma"/>
                <a:cs typeface="Tahoma"/>
              </a:defRPr>
            </a:lvl1pPr>
          </a:lstStyle>
          <a:p>
            <a:endParaRPr/>
          </a:p>
        </p:txBody>
      </p:sp>
      <p:sp>
        <p:nvSpPr>
          <p:cNvPr id="3" name="Holder 3"/>
          <p:cNvSpPr>
            <a:spLocks noGrp="1"/>
          </p:cNvSpPr>
          <p:nvPr>
            <p:ph type="body" idx="1"/>
          </p:nvPr>
        </p:nvSpPr>
        <p:spPr>
          <a:xfrm>
            <a:off x="10681203" y="3835863"/>
            <a:ext cx="8914765" cy="5643245"/>
          </a:xfrm>
          <a:prstGeom prst="rect">
            <a:avLst/>
          </a:prstGeom>
        </p:spPr>
        <p:txBody>
          <a:bodyPr wrap="square" lIns="0" tIns="0" rIns="0" bIns="0">
            <a:spAutoFit/>
          </a:bodyPr>
          <a:lstStyle>
            <a:lvl1pPr>
              <a:defRPr sz="175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6835394" y="14025563"/>
            <a:ext cx="6433312" cy="75406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1005205" y="14025563"/>
            <a:ext cx="4623943" cy="75406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11/27/2025</a:t>
            </a:fld>
            <a:endParaRPr lang="en-US" dirty="0"/>
          </a:p>
        </p:txBody>
      </p:sp>
      <p:sp>
        <p:nvSpPr>
          <p:cNvPr id="6" name="Holder 6"/>
          <p:cNvSpPr>
            <a:spLocks noGrp="1"/>
          </p:cNvSpPr>
          <p:nvPr>
            <p:ph type="sldNum" sz="quarter" idx="7"/>
          </p:nvPr>
        </p:nvSpPr>
        <p:spPr>
          <a:xfrm>
            <a:off x="14474953" y="14025563"/>
            <a:ext cx="4623943" cy="75406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9.png"/><Relationship Id="rId7"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microsoft.com/office/2007/relationships/hdphoto" Target="../media/hdphoto2.wdp"/><Relationship Id="rId9" Type="http://schemas.openxmlformats.org/officeDocument/2006/relationships/image" Target="../media/image41.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ugt.es/"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psoe.es/" TargetMode="External"/><Relationship Id="rId5" Type="http://schemas.microsoft.com/office/2007/relationships/hdphoto" Target="../media/hdphoto1.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6.png"/><Relationship Id="rId7" Type="http://schemas.openxmlformats.org/officeDocument/2006/relationships/image" Target="../media/image17.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psoe.es/" TargetMode="External"/><Relationship Id="rId7"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1.jp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0102"/>
            <a:ext cx="9198130" cy="15091352"/>
          </a:xfrm>
          <a:prstGeom prst="rect">
            <a:avLst/>
          </a:prstGeom>
          <a:solidFill>
            <a:srgbClr val="B23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B23039"/>
              </a:solidFill>
            </a:endParaRPr>
          </a:p>
        </p:txBody>
      </p:sp>
      <p:pic>
        <p:nvPicPr>
          <p:cNvPr id="8" name="Imagen 7" descr="Texto&#10;&#10;El contenido generado por IA puede ser incorrecto.">
            <a:extLst>
              <a:ext uri="{FF2B5EF4-FFF2-40B4-BE49-F238E27FC236}">
                <a16:creationId xmlns:a16="http://schemas.microsoft.com/office/drawing/2014/main" id="{610C3AA1-2291-C11D-1EDE-6ED29E334E51}"/>
              </a:ext>
            </a:extLst>
          </p:cNvPr>
          <p:cNvPicPr>
            <a:picLocks noChangeAspect="1"/>
          </p:cNvPicPr>
          <p:nvPr/>
        </p:nvPicPr>
        <p:blipFill>
          <a:blip r:embed="rId2">
            <a:extLst>
              <a:ext uri="{28A0092B-C50C-407E-A947-70E740481C1C}">
                <a14:useLocalDpi xmlns:a14="http://schemas.microsoft.com/office/drawing/2010/main" val="0"/>
              </a:ext>
            </a:extLst>
          </a:blip>
          <a:srcRect t="23203" r="23404" b="30451"/>
          <a:stretch>
            <a:fillRect/>
          </a:stretch>
        </p:blipFill>
        <p:spPr>
          <a:xfrm>
            <a:off x="0" y="12745478"/>
            <a:ext cx="6176653" cy="2335772"/>
          </a:xfrm>
          <a:prstGeom prst="rect">
            <a:avLst/>
          </a:prstGeom>
        </p:spPr>
      </p:pic>
      <p:pic>
        <p:nvPicPr>
          <p:cNvPr id="9" name="Imagen 8" descr="Texto&#10;&#10;El contenido generado por IA puede ser incorrecto.">
            <a:extLst>
              <a:ext uri="{FF2B5EF4-FFF2-40B4-BE49-F238E27FC236}">
                <a16:creationId xmlns:a16="http://schemas.microsoft.com/office/drawing/2014/main" id="{852E474C-29A6-5609-5A58-A257C7D04A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2315" y="13250278"/>
            <a:ext cx="2496069" cy="1229266"/>
          </a:xfrm>
          <a:prstGeom prst="rect">
            <a:avLst/>
          </a:prstGeom>
        </p:spPr>
      </p:pic>
      <p:sp>
        <p:nvSpPr>
          <p:cNvPr id="10" name="CuadroTexto 9"/>
          <p:cNvSpPr txBox="1"/>
          <p:nvPr/>
        </p:nvSpPr>
        <p:spPr>
          <a:xfrm>
            <a:off x="10814050" y="10893425"/>
            <a:ext cx="8686800" cy="2554545"/>
          </a:xfrm>
          <a:prstGeom prst="rect">
            <a:avLst/>
          </a:prstGeom>
          <a:noFill/>
        </p:spPr>
        <p:txBody>
          <a:bodyPr wrap="square" rtlCol="0">
            <a:spAutoFit/>
          </a:bodyPr>
          <a:lstStyle/>
          <a:p>
            <a:pPr algn="ctr"/>
            <a:r>
              <a:rPr lang="es-ES" sz="4000" b="1" dirty="0">
                <a:solidFill>
                  <a:srgbClr val="C00000"/>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C</a:t>
            </a:r>
            <a:r>
              <a:rPr lang="es-ES" sz="4000" dirty="0">
                <a:latin typeface="Century Gothic" panose="020B0502020202020204" pitchFamily="34" charset="0"/>
                <a:ea typeface="Tahoma" panose="020B0604030504040204" pitchFamily="34" charset="0"/>
                <a:cs typeface="Tahoma" panose="020B0604030504040204" pitchFamily="34" charset="0"/>
              </a:rPr>
              <a:t>entenario de su </a:t>
            </a:r>
            <a:r>
              <a:rPr lang="es-ES" sz="4000" b="1" dirty="0">
                <a:solidFill>
                  <a:srgbClr val="C00000"/>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f</a:t>
            </a:r>
            <a:r>
              <a:rPr lang="es-ES" sz="4000" dirty="0">
                <a:latin typeface="Century Gothic" panose="020B0502020202020204" pitchFamily="34" charset="0"/>
                <a:ea typeface="Tahoma" panose="020B0604030504040204" pitchFamily="34" charset="0"/>
                <a:cs typeface="Tahoma" panose="020B0604030504040204" pitchFamily="34" charset="0"/>
              </a:rPr>
              <a:t>allecimiento</a:t>
            </a:r>
          </a:p>
          <a:p>
            <a:pPr algn="ctr"/>
            <a:r>
              <a:rPr lang="es-ES" sz="4000" dirty="0">
                <a:latin typeface="Century Gothic" panose="020B0502020202020204" pitchFamily="34" charset="0"/>
                <a:ea typeface="Tahoma" panose="020B0604030504040204" pitchFamily="34" charset="0"/>
                <a:cs typeface="Tahoma" panose="020B0604030504040204" pitchFamily="34" charset="0"/>
              </a:rPr>
              <a:t>1925</a:t>
            </a:r>
            <a:r>
              <a:rPr lang="es-ES" sz="4000" b="1" dirty="0">
                <a:solidFill>
                  <a:srgbClr val="C00000"/>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a:t>
            </a:r>
            <a:r>
              <a:rPr lang="es-ES" sz="4000" dirty="0">
                <a:latin typeface="Century Gothic" panose="020B0502020202020204" pitchFamily="34" charset="0"/>
                <a:ea typeface="Tahoma" panose="020B0604030504040204" pitchFamily="34" charset="0"/>
                <a:cs typeface="Tahoma" panose="020B0604030504040204" pitchFamily="34" charset="0"/>
              </a:rPr>
              <a:t>2025</a:t>
            </a:r>
          </a:p>
          <a:p>
            <a:pPr algn="ctr"/>
            <a:endParaRPr lang="es-ES" sz="4000" dirty="0">
              <a:latin typeface="Century Gothic" panose="020B0502020202020204" pitchFamily="34" charset="0"/>
              <a:ea typeface="Tahoma" panose="020B0604030504040204" pitchFamily="34" charset="0"/>
              <a:cs typeface="Tahoma" panose="020B0604030504040204" pitchFamily="34" charset="0"/>
            </a:endParaRPr>
          </a:p>
          <a:p>
            <a:pPr algn="ctr"/>
            <a:r>
              <a:rPr lang="es-ES" sz="4000" b="1" dirty="0">
                <a:solidFill>
                  <a:srgbClr val="C00000"/>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C</a:t>
            </a:r>
            <a:r>
              <a:rPr lang="es-ES" sz="4000" dirty="0">
                <a:latin typeface="Century Gothic" panose="020B0502020202020204" pitchFamily="34" charset="0"/>
                <a:ea typeface="Tahoma" panose="020B0604030504040204" pitchFamily="34" charset="0"/>
                <a:cs typeface="Tahoma" panose="020B0604030504040204" pitchFamily="34" charset="0"/>
              </a:rPr>
              <a:t>asa del </a:t>
            </a:r>
            <a:r>
              <a:rPr lang="es-ES" sz="4000" b="1" dirty="0">
                <a:solidFill>
                  <a:srgbClr val="C00000"/>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P</a:t>
            </a:r>
            <a:r>
              <a:rPr lang="es-ES" sz="4000" dirty="0">
                <a:latin typeface="Century Gothic" panose="020B0502020202020204" pitchFamily="34" charset="0"/>
                <a:ea typeface="Tahoma" panose="020B0604030504040204" pitchFamily="34" charset="0"/>
                <a:cs typeface="Tahoma" panose="020B0604030504040204" pitchFamily="34" charset="0"/>
              </a:rPr>
              <a:t>ueblo de </a:t>
            </a:r>
            <a:r>
              <a:rPr lang="es-ES" sz="4000" b="1" dirty="0">
                <a:solidFill>
                  <a:srgbClr val="C00000"/>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A</a:t>
            </a:r>
            <a:r>
              <a:rPr lang="es-ES" sz="4000" dirty="0">
                <a:latin typeface="Century Gothic" panose="020B0502020202020204" pitchFamily="34" charset="0"/>
                <a:ea typeface="Tahoma" panose="020B0604030504040204" pitchFamily="34" charset="0"/>
                <a:cs typeface="Tahoma" panose="020B0604030504040204" pitchFamily="34" charset="0"/>
              </a:rPr>
              <a:t>lbacete</a:t>
            </a:r>
          </a:p>
        </p:txBody>
      </p:sp>
      <p:sp>
        <p:nvSpPr>
          <p:cNvPr id="12" name="CuadroTexto 11"/>
          <p:cNvSpPr txBox="1"/>
          <p:nvPr/>
        </p:nvSpPr>
        <p:spPr>
          <a:xfrm>
            <a:off x="-456379" y="2649770"/>
            <a:ext cx="10110888" cy="3970318"/>
          </a:xfrm>
          <a:prstGeom prst="rect">
            <a:avLst/>
          </a:prstGeom>
          <a:noFill/>
        </p:spPr>
        <p:txBody>
          <a:bodyPr wrap="square" rtlCol="0">
            <a:spAutoFit/>
          </a:bodyPr>
          <a:lstStyle/>
          <a:p>
            <a:pPr algn="ctr"/>
            <a:r>
              <a:rPr lang="es-ES" sz="8000" b="1"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P</a:t>
            </a:r>
            <a:r>
              <a:rPr lang="es-ES" sz="8000"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ablo</a:t>
            </a:r>
            <a:r>
              <a:rPr lang="es-ES" sz="8000" dirty="0">
                <a:solidFill>
                  <a:schemeClr val="bg1"/>
                </a:solidFill>
                <a:latin typeface="Century Gothic" panose="020B0502020202020204" pitchFamily="34" charset="0"/>
                <a:ea typeface="Tahoma" panose="020B0604030504040204" pitchFamily="34" charset="0"/>
                <a:cs typeface="Tahoma" panose="020B0604030504040204" pitchFamily="34" charset="0"/>
              </a:rPr>
              <a:t> </a:t>
            </a:r>
            <a:r>
              <a:rPr lang="es-ES" sz="8000" b="1"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I</a:t>
            </a:r>
            <a:r>
              <a:rPr lang="es-ES" sz="8000"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glesias:</a:t>
            </a:r>
          </a:p>
          <a:p>
            <a:pPr algn="ctr"/>
            <a:r>
              <a:rPr lang="es-ES" sz="6600" b="1"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U</a:t>
            </a:r>
            <a:r>
              <a:rPr lang="es-ES" sz="6600"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n siglo de su </a:t>
            </a:r>
            <a:r>
              <a:rPr lang="es-ES" sz="6600" b="1"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l</a:t>
            </a:r>
            <a:r>
              <a:rPr lang="es-ES" sz="6600"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egado</a:t>
            </a:r>
          </a:p>
          <a:p>
            <a:pPr algn="ctr"/>
            <a:r>
              <a:rPr lang="es-ES" sz="6600"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en</a:t>
            </a:r>
            <a:r>
              <a:rPr lang="es-ES" sz="6600" dirty="0">
                <a:solidFill>
                  <a:schemeClr val="bg1"/>
                </a:solidFill>
                <a:latin typeface="Century Gothic" panose="020B0502020202020204" pitchFamily="34" charset="0"/>
                <a:ea typeface="Tahoma" panose="020B0604030504040204" pitchFamily="34" charset="0"/>
                <a:cs typeface="Tahoma" panose="020B0604030504040204" pitchFamily="34" charset="0"/>
              </a:rPr>
              <a:t> </a:t>
            </a:r>
            <a:r>
              <a:rPr lang="es-ES" sz="6600" b="1"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A</a:t>
            </a:r>
            <a:r>
              <a:rPr lang="es-ES" sz="6600"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lbacete</a:t>
            </a:r>
          </a:p>
          <a:p>
            <a:pPr algn="ctr"/>
            <a:endParaRPr lang="es-ES" sz="4000" dirty="0">
              <a:latin typeface="Tahoma" panose="020B0604030504040204" pitchFamily="34" charset="0"/>
              <a:ea typeface="Tahoma" panose="020B0604030504040204" pitchFamily="34" charset="0"/>
              <a:cs typeface="Tahoma" panose="020B0604030504040204" pitchFamily="34" charset="0"/>
            </a:endParaRPr>
          </a:p>
        </p:txBody>
      </p:sp>
      <p:cxnSp>
        <p:nvCxnSpPr>
          <p:cNvPr id="14" name="Conector recto 13"/>
          <p:cNvCxnSpPr/>
          <p:nvPr/>
        </p:nvCxnSpPr>
        <p:spPr>
          <a:xfrm>
            <a:off x="10814050" y="12417425"/>
            <a:ext cx="8686800" cy="0"/>
          </a:xfrm>
          <a:prstGeom prst="line">
            <a:avLst/>
          </a:prstGeom>
        </p:spPr>
        <p:style>
          <a:lnRef idx="1">
            <a:schemeClr val="accent2"/>
          </a:lnRef>
          <a:fillRef idx="0">
            <a:schemeClr val="accent2"/>
          </a:fillRef>
          <a:effectRef idx="0">
            <a:schemeClr val="accent2"/>
          </a:effectRef>
          <a:fontRef idx="minor">
            <a:schemeClr val="tx1"/>
          </a:fontRef>
        </p:style>
      </p:cxnSp>
      <p:pic>
        <p:nvPicPr>
          <p:cNvPr id="17" name="Imagen 16">
            <a:extLst>
              <a:ext uri="{FF2B5EF4-FFF2-40B4-BE49-F238E27FC236}">
                <a16:creationId xmlns:a16="http://schemas.microsoft.com/office/drawing/2014/main" id="{28F23B3B-89C0-4CA1-004C-5202CABB4B90}"/>
              </a:ext>
            </a:extLst>
          </p:cNvPr>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Lst>
          </a:blip>
          <a:stretch>
            <a:fillRect/>
          </a:stretch>
        </p:blipFill>
        <p:spPr>
          <a:xfrm>
            <a:off x="11728450" y="347795"/>
            <a:ext cx="6739123" cy="9515086"/>
          </a:xfrm>
          <a:prstGeom prst="rect">
            <a:avLst/>
          </a:prstGeom>
        </p:spPr>
      </p:pic>
    </p:spTree>
    <p:extLst>
      <p:ext uri="{BB962C8B-B14F-4D97-AF65-F5344CB8AC3E}">
        <p14:creationId xmlns:p14="http://schemas.microsoft.com/office/powerpoint/2010/main" val="3353092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3F40E-31B0-9B5D-3612-9B63A882A79A}"/>
            </a:ext>
          </a:extLst>
        </p:cNvPr>
        <p:cNvGrpSpPr/>
        <p:nvPr/>
      </p:nvGrpSpPr>
      <p:grpSpPr>
        <a:xfrm>
          <a:off x="0" y="0"/>
          <a:ext cx="0" cy="0"/>
          <a:chOff x="0" y="0"/>
          <a:chExt cx="0" cy="0"/>
        </a:xfrm>
      </p:grpSpPr>
      <p:sp>
        <p:nvSpPr>
          <p:cNvPr id="29" name="Rectángulo redondeado 28">
            <a:extLst>
              <a:ext uri="{FF2B5EF4-FFF2-40B4-BE49-F238E27FC236}">
                <a16:creationId xmlns:a16="http://schemas.microsoft.com/office/drawing/2014/main" id="{06C484B2-3CC6-B04F-33EA-4AE2D27DC3CE}"/>
              </a:ext>
            </a:extLst>
          </p:cNvPr>
          <p:cNvSpPr/>
          <p:nvPr/>
        </p:nvSpPr>
        <p:spPr>
          <a:xfrm>
            <a:off x="13567848" y="13255625"/>
            <a:ext cx="5928759" cy="1523229"/>
          </a:xfrm>
          <a:prstGeom prst="roundRect">
            <a:avLst>
              <a:gd name="adj" fmla="val 8428"/>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lumMod val="95000"/>
                </a:schemeClr>
              </a:solidFill>
            </a:endParaRPr>
          </a:p>
        </p:txBody>
      </p:sp>
      <p:sp>
        <p:nvSpPr>
          <p:cNvPr id="6" name="object 6">
            <a:extLst>
              <a:ext uri="{FF2B5EF4-FFF2-40B4-BE49-F238E27FC236}">
                <a16:creationId xmlns:a16="http://schemas.microsoft.com/office/drawing/2014/main" id="{C4CF9DF4-3A72-F5AE-C31D-BE2117243715}"/>
              </a:ext>
            </a:extLst>
          </p:cNvPr>
          <p:cNvSpPr txBox="1">
            <a:spLocks noGrp="1"/>
          </p:cNvSpPr>
          <p:nvPr>
            <p:ph type="title"/>
          </p:nvPr>
        </p:nvSpPr>
        <p:spPr>
          <a:xfrm>
            <a:off x="1928913" y="843875"/>
            <a:ext cx="15010486" cy="2314505"/>
          </a:xfrm>
          <a:prstGeom prst="rect">
            <a:avLst/>
          </a:prstGeom>
        </p:spPr>
        <p:txBody>
          <a:bodyPr vert="horz" wrap="square" lIns="0" tIns="585241" rIns="0" bIns="0" rtlCol="0">
            <a:spAutoFit/>
          </a:bodyPr>
          <a:lstStyle/>
          <a:p>
            <a:pPr marL="1278255" algn="ctr">
              <a:lnSpc>
                <a:spcPct val="100000"/>
              </a:lnSpc>
              <a:spcBef>
                <a:spcPts val="130"/>
              </a:spcBef>
            </a:pPr>
            <a:r>
              <a:rPr lang="es-ES" sz="5600" spc="185" dirty="0">
                <a:solidFill>
                  <a:srgbClr val="C00000"/>
                </a:solidFill>
                <a:effectLst>
                  <a:outerShdw blurRad="38100" dist="38100" dir="2700000" algn="tl">
                    <a:srgbClr val="000000">
                      <a:alpha val="43137"/>
                    </a:srgbClr>
                  </a:outerShdw>
                </a:effectLst>
              </a:rPr>
              <a:t>LA CASA DEL PUEBLO </a:t>
            </a:r>
            <a:br>
              <a:rPr lang="es-ES" sz="5600" spc="185" dirty="0">
                <a:solidFill>
                  <a:srgbClr val="C00000"/>
                </a:solidFill>
                <a:effectLst>
                  <a:outerShdw blurRad="38100" dist="38100" dir="2700000" algn="tl">
                    <a:srgbClr val="000000">
                      <a:alpha val="43137"/>
                    </a:srgbClr>
                  </a:outerShdw>
                </a:effectLst>
              </a:rPr>
            </a:br>
            <a:r>
              <a:rPr lang="es-ES" sz="5600" spc="185" dirty="0">
                <a:solidFill>
                  <a:srgbClr val="C00000"/>
                </a:solidFill>
                <a:effectLst>
                  <a:outerShdw blurRad="38100" dist="38100" dir="2700000" algn="tl">
                    <a:srgbClr val="000000">
                      <a:alpha val="43137"/>
                    </a:srgbClr>
                  </a:outerShdw>
                </a:effectLst>
              </a:rPr>
              <a:t>DE </a:t>
            </a:r>
            <a:r>
              <a:rPr lang="es-ES" sz="5600" spc="240" dirty="0">
                <a:solidFill>
                  <a:srgbClr val="C00000"/>
                </a:solidFill>
                <a:effectLst>
                  <a:outerShdw blurRad="38100" dist="38100" dir="2700000" algn="tl">
                    <a:srgbClr val="000000">
                      <a:alpha val="43137"/>
                    </a:srgbClr>
                  </a:outerShdw>
                </a:effectLst>
              </a:rPr>
              <a:t>ALBACETE</a:t>
            </a:r>
            <a:endParaRPr sz="5600" spc="240" dirty="0">
              <a:solidFill>
                <a:srgbClr val="C00000"/>
              </a:solidFill>
              <a:effectLst>
                <a:outerShdw blurRad="38100" dist="38100" dir="2700000" algn="tl">
                  <a:srgbClr val="000000">
                    <a:alpha val="43137"/>
                  </a:srgbClr>
                </a:outerShdw>
              </a:effectLst>
            </a:endParaRPr>
          </a:p>
        </p:txBody>
      </p:sp>
      <p:sp>
        <p:nvSpPr>
          <p:cNvPr id="10" name="object 12">
            <a:extLst>
              <a:ext uri="{FF2B5EF4-FFF2-40B4-BE49-F238E27FC236}">
                <a16:creationId xmlns:a16="http://schemas.microsoft.com/office/drawing/2014/main" id="{4AB19B55-EEE5-2B20-C62C-284158DA57BB}"/>
              </a:ext>
            </a:extLst>
          </p:cNvPr>
          <p:cNvSpPr txBox="1"/>
          <p:nvPr/>
        </p:nvSpPr>
        <p:spPr>
          <a:xfrm>
            <a:off x="13938250" y="13359515"/>
            <a:ext cx="1287062" cy="393698"/>
          </a:xfrm>
          <a:prstGeom prst="rect">
            <a:avLst/>
          </a:prstGeom>
          <a:ln>
            <a:noFill/>
          </a:ln>
        </p:spPr>
        <p:txBody>
          <a:bodyPr vert="horz" wrap="square" lIns="0" tIns="11430" rIns="0" bIns="0" rtlCol="0">
            <a:spAutoFit/>
          </a:bodyPr>
          <a:lstStyle/>
          <a:p>
            <a:pPr marL="12700">
              <a:lnSpc>
                <a:spcPct val="100000"/>
              </a:lnSpc>
              <a:spcBef>
                <a:spcPts val="90"/>
              </a:spcBef>
            </a:pPr>
            <a:r>
              <a:rPr sz="1200" b="1" spc="-10" dirty="0">
                <a:solidFill>
                  <a:srgbClr val="C00000"/>
                </a:solidFill>
                <a:latin typeface="Tahoma" panose="020B0604030504040204" pitchFamily="34" charset="0"/>
                <a:ea typeface="Tahoma" panose="020B0604030504040204" pitchFamily="34" charset="0"/>
                <a:cs typeface="Tahoma" panose="020B0604030504040204" pitchFamily="34" charset="0"/>
              </a:rPr>
              <a:t>I</a:t>
            </a:r>
            <a:r>
              <a:rPr lang="es-ES" sz="1200" b="1" spc="-10" dirty="0">
                <a:solidFill>
                  <a:srgbClr val="C00000"/>
                </a:solidFill>
                <a:latin typeface="Tahoma" panose="020B0604030504040204" pitchFamily="34" charset="0"/>
                <a:ea typeface="Tahoma" panose="020B0604030504040204" pitchFamily="34" charset="0"/>
                <a:cs typeface="Tahoma" panose="020B0604030504040204" pitchFamily="34" charset="0"/>
              </a:rPr>
              <a:t>MÁGNES:</a:t>
            </a:r>
          </a:p>
          <a:p>
            <a:pPr marL="12699">
              <a:lnSpc>
                <a:spcPct val="100000"/>
              </a:lnSpc>
              <a:spcBef>
                <a:spcPts val="75"/>
              </a:spcBef>
              <a:tabLst>
                <a:tab pos="205104" algn="l"/>
              </a:tabLst>
            </a:pPr>
            <a:endParaRPr lang="es-ES" sz="1200" dirty="0">
              <a:latin typeface="Tahoma" panose="020B0604030504040204" pitchFamily="34" charset="0"/>
              <a:ea typeface="Tahoma" panose="020B0604030504040204" pitchFamily="34" charset="0"/>
              <a:cs typeface="Tahoma" panose="020B0604030504040204" pitchFamily="34" charset="0"/>
            </a:endParaRPr>
          </a:p>
        </p:txBody>
      </p:sp>
      <p:pic>
        <p:nvPicPr>
          <p:cNvPr id="23" name="Imagen 22">
            <a:extLst>
              <a:ext uri="{FF2B5EF4-FFF2-40B4-BE49-F238E27FC236}">
                <a16:creationId xmlns:a16="http://schemas.microsoft.com/office/drawing/2014/main" id="{957A1806-60CE-2056-D37F-32C4C21683E5}"/>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ChalkSketch/>
                    </a14:imgEffect>
                  </a14:imgLayer>
                </a14:imgProps>
              </a:ext>
            </a:extLst>
          </a:blip>
          <a:stretch>
            <a:fillRect/>
          </a:stretch>
        </p:blipFill>
        <p:spPr>
          <a:xfrm>
            <a:off x="16939399" y="33811"/>
            <a:ext cx="2518570" cy="3556013"/>
          </a:xfrm>
          <a:prstGeom prst="rect">
            <a:avLst/>
          </a:prstGeom>
          <a:ln>
            <a:noFill/>
          </a:ln>
        </p:spPr>
      </p:pic>
      <p:grpSp>
        <p:nvGrpSpPr>
          <p:cNvPr id="25" name="Grupo 24">
            <a:extLst>
              <a:ext uri="{FF2B5EF4-FFF2-40B4-BE49-F238E27FC236}">
                <a16:creationId xmlns:a16="http://schemas.microsoft.com/office/drawing/2014/main" id="{C41E726E-A131-BDF6-9F93-B3D01ACD367E}"/>
              </a:ext>
            </a:extLst>
          </p:cNvPr>
          <p:cNvGrpSpPr/>
          <p:nvPr/>
        </p:nvGrpSpPr>
        <p:grpSpPr>
          <a:xfrm>
            <a:off x="298450" y="-10102"/>
            <a:ext cx="2518570" cy="3599926"/>
            <a:chOff x="298450" y="-10102"/>
            <a:chExt cx="2518570" cy="3599926"/>
          </a:xfrm>
        </p:grpSpPr>
        <p:sp>
          <p:nvSpPr>
            <p:cNvPr id="26" name="Rectángulo 25">
              <a:extLst>
                <a:ext uri="{FF2B5EF4-FFF2-40B4-BE49-F238E27FC236}">
                  <a16:creationId xmlns:a16="http://schemas.microsoft.com/office/drawing/2014/main" id="{342B0BB8-3087-190A-C234-FD9F51EAEE7F}"/>
                </a:ext>
              </a:extLst>
            </p:cNvPr>
            <p:cNvSpPr/>
            <p:nvPr/>
          </p:nvSpPr>
          <p:spPr>
            <a:xfrm>
              <a:off x="298450" y="-10102"/>
              <a:ext cx="2518570" cy="3599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B23039"/>
                </a:solidFill>
              </a:endParaRPr>
            </a:p>
          </p:txBody>
        </p:sp>
        <p:pic>
          <p:nvPicPr>
            <p:cNvPr id="27" name="Imagen 26" descr="Texto&#10;&#10;El contenido generado por IA puede ser incorrecto.">
              <a:extLst>
                <a:ext uri="{FF2B5EF4-FFF2-40B4-BE49-F238E27FC236}">
                  <a16:creationId xmlns:a16="http://schemas.microsoft.com/office/drawing/2014/main" id="{587CB13B-94C0-9114-FBE4-8ADD4B1496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40" y="2612093"/>
              <a:ext cx="1746250" cy="859790"/>
            </a:xfrm>
            <a:prstGeom prst="rect">
              <a:avLst/>
            </a:prstGeom>
          </p:spPr>
        </p:pic>
        <p:sp>
          <p:nvSpPr>
            <p:cNvPr id="28" name="CuadroTexto 27">
              <a:extLst>
                <a:ext uri="{FF2B5EF4-FFF2-40B4-BE49-F238E27FC236}">
                  <a16:creationId xmlns:a16="http://schemas.microsoft.com/office/drawing/2014/main" id="{09D91379-74C3-71F2-0B6D-1589393565A3}"/>
                </a:ext>
              </a:extLst>
            </p:cNvPr>
            <p:cNvSpPr txBox="1"/>
            <p:nvPr/>
          </p:nvSpPr>
          <p:spPr>
            <a:xfrm>
              <a:off x="298450" y="176712"/>
              <a:ext cx="2412840" cy="830997"/>
            </a:xfrm>
            <a:prstGeom prst="rect">
              <a:avLst/>
            </a:prstGeom>
            <a:noFill/>
          </p:spPr>
          <p:txBody>
            <a:bodyPr wrap="none" rtlCol="0">
              <a:spAutoFit/>
            </a:bodyPr>
            <a:lstStyle/>
            <a:p>
              <a:pPr algn="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ABLO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I</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GLESIAS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OSSE</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Un siglo de su legado</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en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A</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lbacete</a:t>
              </a:r>
            </a:p>
          </p:txBody>
        </p:sp>
      </p:grpSp>
      <p:cxnSp>
        <p:nvCxnSpPr>
          <p:cNvPr id="13" name="Conector recto 12">
            <a:extLst>
              <a:ext uri="{FF2B5EF4-FFF2-40B4-BE49-F238E27FC236}">
                <a16:creationId xmlns:a16="http://schemas.microsoft.com/office/drawing/2014/main" id="{CBE290E6-8D46-1B74-73EA-6F4B61B23801}"/>
              </a:ext>
            </a:extLst>
          </p:cNvPr>
          <p:cNvCxnSpPr/>
          <p:nvPr/>
        </p:nvCxnSpPr>
        <p:spPr>
          <a:xfrm>
            <a:off x="19457968" y="176712"/>
            <a:ext cx="93814" cy="14640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BE3FE03F-69DA-0BD5-029C-4F223C82AC6F}"/>
              </a:ext>
            </a:extLst>
          </p:cNvPr>
          <p:cNvCxnSpPr/>
          <p:nvPr/>
        </p:nvCxnSpPr>
        <p:spPr>
          <a:xfrm>
            <a:off x="298450" y="14816800"/>
            <a:ext cx="1915951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Conector recto 17">
            <a:extLst>
              <a:ext uri="{FF2B5EF4-FFF2-40B4-BE49-F238E27FC236}">
                <a16:creationId xmlns:a16="http://schemas.microsoft.com/office/drawing/2014/main" id="{531D5D15-77DE-665D-09F8-72CE95103BC5}"/>
              </a:ext>
            </a:extLst>
          </p:cNvPr>
          <p:cNvCxnSpPr/>
          <p:nvPr/>
        </p:nvCxnSpPr>
        <p:spPr>
          <a:xfrm>
            <a:off x="298450" y="3589824"/>
            <a:ext cx="19159518" cy="0"/>
          </a:xfrm>
          <a:prstGeom prst="line">
            <a:avLst/>
          </a:prstGeom>
        </p:spPr>
        <p:style>
          <a:lnRef idx="1">
            <a:schemeClr val="accent2"/>
          </a:lnRef>
          <a:fillRef idx="0">
            <a:schemeClr val="accent2"/>
          </a:fillRef>
          <a:effectRef idx="0">
            <a:schemeClr val="accent2"/>
          </a:effectRef>
          <a:fontRef idx="minor">
            <a:schemeClr val="tx1"/>
          </a:fontRef>
        </p:style>
      </p:cxnSp>
      <p:sp>
        <p:nvSpPr>
          <p:cNvPr id="20" name="CuadroTexto 19">
            <a:extLst>
              <a:ext uri="{FF2B5EF4-FFF2-40B4-BE49-F238E27FC236}">
                <a16:creationId xmlns:a16="http://schemas.microsoft.com/office/drawing/2014/main" id="{765B957C-04AA-78C7-E404-7835CAC74896}"/>
              </a:ext>
            </a:extLst>
          </p:cNvPr>
          <p:cNvSpPr txBox="1"/>
          <p:nvPr/>
        </p:nvSpPr>
        <p:spPr>
          <a:xfrm>
            <a:off x="13176675" y="8722845"/>
            <a:ext cx="6181064" cy="877163"/>
          </a:xfrm>
          <a:prstGeom prst="rect">
            <a:avLst/>
          </a:prstGeom>
          <a:noFill/>
        </p:spPr>
        <p:txBody>
          <a:bodyPr wrap="square">
            <a:spAutoFit/>
          </a:bodyPr>
          <a:lstStyle/>
          <a:p>
            <a:pPr algn="just"/>
            <a:endParaRPr lang="es-ES" sz="1700" dirty="0">
              <a:latin typeface="Century Gothic" panose="020B0502020202020204" pitchFamily="34" charset="0"/>
            </a:endParaRPr>
          </a:p>
          <a:p>
            <a:pPr algn="just"/>
            <a:endParaRPr lang="es-ES" sz="1700" dirty="0">
              <a:latin typeface="Century Gothic" panose="020B0502020202020204" pitchFamily="34" charset="0"/>
            </a:endParaRPr>
          </a:p>
          <a:p>
            <a:pPr algn="just"/>
            <a:endParaRPr lang="es-ES" sz="1700" dirty="0">
              <a:latin typeface="Century Gothic" panose="020B0502020202020204" pitchFamily="34" charset="0"/>
            </a:endParaRPr>
          </a:p>
        </p:txBody>
      </p:sp>
      <p:pic>
        <p:nvPicPr>
          <p:cNvPr id="22" name="Imagen 21">
            <a:extLst>
              <a:ext uri="{FF2B5EF4-FFF2-40B4-BE49-F238E27FC236}">
                <a16:creationId xmlns:a16="http://schemas.microsoft.com/office/drawing/2014/main" id="{76057251-FC36-5E6E-8E05-DD44F2E8FA57}"/>
              </a:ext>
            </a:extLst>
          </p:cNvPr>
          <p:cNvPicPr>
            <a:picLocks noChangeAspect="1"/>
          </p:cNvPicPr>
          <p:nvPr/>
        </p:nvPicPr>
        <p:blipFill>
          <a:blip r:embed="rId5"/>
          <a:stretch>
            <a:fillRect/>
          </a:stretch>
        </p:blipFill>
        <p:spPr>
          <a:xfrm>
            <a:off x="7161948" y="4327095"/>
            <a:ext cx="5729382" cy="3631080"/>
          </a:xfrm>
          <a:prstGeom prst="rect">
            <a:avLst/>
          </a:prstGeom>
          <a:ln>
            <a:noFill/>
          </a:ln>
          <a:effectLst>
            <a:outerShdw blurRad="292100" dist="139700" dir="2700000" algn="tl" rotWithShape="0">
              <a:srgbClr val="333333">
                <a:alpha val="65000"/>
              </a:srgbClr>
            </a:outerShdw>
          </a:effectLst>
        </p:spPr>
      </p:pic>
      <p:sp>
        <p:nvSpPr>
          <p:cNvPr id="24" name="object 21">
            <a:extLst>
              <a:ext uri="{FF2B5EF4-FFF2-40B4-BE49-F238E27FC236}">
                <a16:creationId xmlns:a16="http://schemas.microsoft.com/office/drawing/2014/main" id="{2A76BD65-0BE6-95DE-FA47-949A5277E7F8}"/>
              </a:ext>
            </a:extLst>
          </p:cNvPr>
          <p:cNvSpPr txBox="1"/>
          <p:nvPr/>
        </p:nvSpPr>
        <p:spPr>
          <a:xfrm>
            <a:off x="12595080" y="4034771"/>
            <a:ext cx="340995" cy="366126"/>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lang="es-ES" sz="750" spc="-50" dirty="0">
                <a:solidFill>
                  <a:srgbClr val="FFFFFF"/>
                </a:solidFill>
                <a:latin typeface="Arial Black"/>
                <a:cs typeface="Arial Black"/>
              </a:rPr>
              <a:t>1</a:t>
            </a:r>
          </a:p>
          <a:p>
            <a:pPr algn="ctr">
              <a:lnSpc>
                <a:spcPct val="100000"/>
              </a:lnSpc>
            </a:pPr>
            <a:endParaRPr sz="750" dirty="0">
              <a:latin typeface="Arial Black"/>
              <a:cs typeface="Arial Black"/>
            </a:endParaRPr>
          </a:p>
        </p:txBody>
      </p:sp>
      <p:sp>
        <p:nvSpPr>
          <p:cNvPr id="43" name="CuadroTexto 42">
            <a:extLst>
              <a:ext uri="{FF2B5EF4-FFF2-40B4-BE49-F238E27FC236}">
                <a16:creationId xmlns:a16="http://schemas.microsoft.com/office/drawing/2014/main" id="{86012226-EFFF-79F8-1E34-1E4EE735859E}"/>
              </a:ext>
            </a:extLst>
          </p:cNvPr>
          <p:cNvSpPr txBox="1"/>
          <p:nvPr/>
        </p:nvSpPr>
        <p:spPr>
          <a:xfrm>
            <a:off x="328340" y="3893828"/>
            <a:ext cx="6469004" cy="10144124"/>
          </a:xfrm>
          <a:prstGeom prst="rect">
            <a:avLst/>
          </a:prstGeom>
          <a:noFill/>
        </p:spPr>
        <p:txBody>
          <a:bodyPr wrap="square">
            <a:spAutoFit/>
          </a:bodyPr>
          <a:lstStyle/>
          <a:p>
            <a:pPr algn="just">
              <a:lnSpc>
                <a:spcPct val="115000"/>
              </a:lnSpc>
              <a:spcAft>
                <a:spcPts val="800"/>
              </a:spcAft>
              <a:buNone/>
            </a:pPr>
            <a:r>
              <a:rPr lang="es-ES" kern="100" dirty="0">
                <a:effectLst/>
                <a:latin typeface="Century Gothic" panose="020B0502020202020204" pitchFamily="34" charset="0"/>
                <a:ea typeface="Aptos" panose="020B0004020202020204" pitchFamily="34" charset="0"/>
                <a:cs typeface="Times New Roman" panose="02020603050405020304" pitchFamily="18" charset="0"/>
              </a:rPr>
              <a:t>	Los estudios históricos disponibles coinciden en que </a:t>
            </a:r>
            <a:r>
              <a:rPr lang="es-ES" b="1" kern="100" dirty="0">
                <a:solidFill>
                  <a:srgbClr val="C00000"/>
                </a:solidFill>
                <a:effectLst/>
                <a:latin typeface="Century Gothic" panose="020B0502020202020204" pitchFamily="34" charset="0"/>
                <a:ea typeface="Aptos" panose="020B0004020202020204" pitchFamily="34" charset="0"/>
                <a:cs typeface="Times New Roman" panose="02020603050405020304" pitchFamily="18" charset="0"/>
              </a:rPr>
              <a:t>la Casa del Pueblo de Albacete quedó constituida formalmente en 1919</a:t>
            </a:r>
            <a:r>
              <a:rPr lang="es-ES" kern="100" dirty="0">
                <a:effectLst/>
                <a:latin typeface="Century Gothic" panose="020B0502020202020204" pitchFamily="34" charset="0"/>
                <a:ea typeface="Aptos" panose="020B0004020202020204" pitchFamily="34" charset="0"/>
                <a:cs typeface="Times New Roman" panose="02020603050405020304" pitchFamily="18" charset="0"/>
              </a:rPr>
              <a:t>. Su </a:t>
            </a:r>
            <a:r>
              <a:rPr lang="es-ES" b="1" kern="100" dirty="0">
                <a:solidFill>
                  <a:srgbClr val="C00000"/>
                </a:solidFill>
                <a:effectLst/>
                <a:latin typeface="Century Gothic" panose="020B0502020202020204" pitchFamily="34" charset="0"/>
                <a:ea typeface="Aptos" panose="020B0004020202020204" pitchFamily="34" charset="0"/>
                <a:cs typeface="Times New Roman" panose="02020603050405020304" pitchFamily="18" charset="0"/>
              </a:rPr>
              <a:t>inauguración</a:t>
            </a:r>
            <a:r>
              <a:rPr lang="es-ES" kern="100" dirty="0">
                <a:effectLst/>
                <a:latin typeface="Century Gothic" panose="020B0502020202020204" pitchFamily="34" charset="0"/>
                <a:ea typeface="Aptos" panose="020B0004020202020204" pitchFamily="34" charset="0"/>
                <a:cs typeface="Times New Roman" panose="02020603050405020304" pitchFamily="18" charset="0"/>
              </a:rPr>
              <a:t> se sitúa tradicionalmente en la </a:t>
            </a:r>
            <a:r>
              <a:rPr lang="es-ES" b="1" kern="100" dirty="0">
                <a:solidFill>
                  <a:srgbClr val="C00000"/>
                </a:solidFill>
                <a:effectLst/>
                <a:latin typeface="Century Gothic" panose="020B0502020202020204" pitchFamily="34" charset="0"/>
                <a:ea typeface="Aptos" panose="020B0004020202020204" pitchFamily="34" charset="0"/>
                <a:cs typeface="Times New Roman" panose="02020603050405020304" pitchFamily="18" charset="0"/>
              </a:rPr>
              <a:t>noche del 25 de enero de 1919</a:t>
            </a:r>
            <a:r>
              <a:rPr lang="es-ES" kern="100" dirty="0">
                <a:effectLst/>
                <a:latin typeface="Century Gothic" panose="020B0502020202020204" pitchFamily="34" charset="0"/>
                <a:ea typeface="Aptos" panose="020B0004020202020204" pitchFamily="34" charset="0"/>
                <a:cs typeface="Times New Roman" panose="02020603050405020304" pitchFamily="18" charset="0"/>
              </a:rPr>
              <a:t>, fecha en la que se celebró un mitin con participación de figuras republicanas como </a:t>
            </a:r>
            <a:r>
              <a:rPr lang="es-ES" b="1" kern="100" dirty="0">
                <a:solidFill>
                  <a:srgbClr val="C00000"/>
                </a:solidFill>
                <a:effectLst/>
                <a:latin typeface="Century Gothic" panose="020B0502020202020204" pitchFamily="34" charset="0"/>
                <a:ea typeface="Aptos" panose="020B0004020202020204" pitchFamily="34" charset="0"/>
                <a:cs typeface="Times New Roman" panose="02020603050405020304" pitchFamily="18" charset="0"/>
              </a:rPr>
              <a:t>Manuel Alcázar</a:t>
            </a:r>
            <a:r>
              <a:rPr lang="es-ES" kern="100" dirty="0">
                <a:solidFill>
                  <a:srgbClr val="C00000"/>
                </a:solidFill>
                <a:effectLst/>
                <a:latin typeface="Century Gothic" panose="020B0502020202020204" pitchFamily="34" charset="0"/>
                <a:ea typeface="Aptos" panose="020B0004020202020204" pitchFamily="34" charset="0"/>
                <a:cs typeface="Times New Roman" panose="02020603050405020304" pitchFamily="18" charset="0"/>
              </a:rPr>
              <a:t> y </a:t>
            </a:r>
            <a:r>
              <a:rPr lang="es-ES" b="1" kern="100" dirty="0">
                <a:solidFill>
                  <a:srgbClr val="C00000"/>
                </a:solidFill>
                <a:effectLst/>
                <a:latin typeface="Century Gothic" panose="020B0502020202020204" pitchFamily="34" charset="0"/>
                <a:ea typeface="Aptos" panose="020B0004020202020204" pitchFamily="34" charset="0"/>
                <a:cs typeface="Times New Roman" panose="02020603050405020304" pitchFamily="18" charset="0"/>
              </a:rPr>
              <a:t>Rafael Serrano Arroyo</a:t>
            </a:r>
            <a:r>
              <a:rPr lang="es-ES" kern="100" dirty="0">
                <a:effectLst/>
                <a:latin typeface="Century Gothic" panose="020B0502020202020204" pitchFamily="34" charset="0"/>
                <a:ea typeface="Aptos" panose="020B0004020202020204" pitchFamily="34" charset="0"/>
                <a:cs typeface="Times New Roman" panose="02020603050405020304" pitchFamily="18" charset="0"/>
              </a:rPr>
              <a:t>, y de socialistas como </a:t>
            </a:r>
            <a:r>
              <a:rPr lang="es-ES" b="1" kern="100" dirty="0">
                <a:solidFill>
                  <a:srgbClr val="C00000"/>
                </a:solidFill>
                <a:effectLst/>
                <a:latin typeface="Century Gothic" panose="020B0502020202020204" pitchFamily="34" charset="0"/>
                <a:ea typeface="Aptos" panose="020B0004020202020204" pitchFamily="34" charset="0"/>
                <a:cs typeface="Times New Roman" panose="02020603050405020304" pitchFamily="18" charset="0"/>
              </a:rPr>
              <a:t>Mascareño</a:t>
            </a:r>
            <a:r>
              <a:rPr lang="es-ES" kern="100" dirty="0">
                <a:solidFill>
                  <a:srgbClr val="C00000"/>
                </a:solidFill>
                <a:effectLst/>
                <a:latin typeface="Century Gothic" panose="020B0502020202020204" pitchFamily="34" charset="0"/>
                <a:ea typeface="Aptos" panose="020B0004020202020204" pitchFamily="34" charset="0"/>
                <a:cs typeface="Times New Roman" panose="02020603050405020304" pitchFamily="18" charset="0"/>
              </a:rPr>
              <a:t>, </a:t>
            </a:r>
            <a:r>
              <a:rPr lang="es-ES" b="1" kern="100" dirty="0">
                <a:solidFill>
                  <a:srgbClr val="C00000"/>
                </a:solidFill>
                <a:effectLst/>
                <a:latin typeface="Century Gothic" panose="020B0502020202020204" pitchFamily="34" charset="0"/>
                <a:ea typeface="Aptos" panose="020B0004020202020204" pitchFamily="34" charset="0"/>
                <a:cs typeface="Times New Roman" panose="02020603050405020304" pitchFamily="18" charset="0"/>
              </a:rPr>
              <a:t>Goicoechea</a:t>
            </a:r>
            <a:r>
              <a:rPr lang="es-ES" kern="100" dirty="0">
                <a:solidFill>
                  <a:srgbClr val="C00000"/>
                </a:solidFill>
                <a:effectLst/>
                <a:latin typeface="Century Gothic" panose="020B0502020202020204" pitchFamily="34" charset="0"/>
                <a:ea typeface="Aptos" panose="020B0004020202020204" pitchFamily="34" charset="0"/>
                <a:cs typeface="Times New Roman" panose="02020603050405020304" pitchFamily="18" charset="0"/>
              </a:rPr>
              <a:t> y </a:t>
            </a:r>
            <a:r>
              <a:rPr lang="es-ES" b="1" kern="100" dirty="0">
                <a:solidFill>
                  <a:srgbClr val="C00000"/>
                </a:solidFill>
                <a:effectLst/>
                <a:latin typeface="Century Gothic" panose="020B0502020202020204" pitchFamily="34" charset="0"/>
                <a:ea typeface="Aptos" panose="020B0004020202020204" pitchFamily="34" charset="0"/>
                <a:cs typeface="Times New Roman" panose="02020603050405020304" pitchFamily="18" charset="0"/>
              </a:rPr>
              <a:t>Justiniano Bravo</a:t>
            </a:r>
            <a:r>
              <a:rPr lang="es-ES" kern="100" dirty="0">
                <a:effectLst/>
                <a:latin typeface="Century Gothic" panose="020B0502020202020204" pitchFamily="34" charset="0"/>
                <a:ea typeface="Aptos" panose="020B0004020202020204" pitchFamily="34" charset="0"/>
                <a:cs typeface="Times New Roman" panose="02020603050405020304" pitchFamily="18" charset="0"/>
              </a:rPr>
              <a:t>, además del presidente de la institución, </a:t>
            </a:r>
            <a:r>
              <a:rPr lang="es-ES" b="1" kern="100" dirty="0">
                <a:solidFill>
                  <a:srgbClr val="C00000"/>
                </a:solidFill>
                <a:effectLst/>
                <a:latin typeface="Century Gothic" panose="020B0502020202020204" pitchFamily="34" charset="0"/>
                <a:ea typeface="Aptos" panose="020B0004020202020204" pitchFamily="34" charset="0"/>
                <a:cs typeface="Times New Roman" panose="02020603050405020304" pitchFamily="18" charset="0"/>
              </a:rPr>
              <a:t>Antonio de Solís</a:t>
            </a:r>
            <a:r>
              <a:rPr lang="es-ES" kern="100" dirty="0">
                <a:effectLst/>
                <a:latin typeface="Century Gothic" panose="020B0502020202020204" pitchFamily="34" charset="0"/>
                <a:ea typeface="Aptos" panose="020B0004020202020204" pitchFamily="34" charset="0"/>
                <a:cs typeface="Times New Roman" panose="02020603050405020304" pitchFamily="18" charset="0"/>
              </a:rPr>
              <a:t>. Esta descripción, que sitúa la sede en la calle Cervantes, aparece recogida en la obra histórica </a:t>
            </a:r>
            <a:r>
              <a:rPr lang="es-ES" i="1" kern="100" dirty="0">
                <a:effectLst/>
                <a:latin typeface="Century Gothic" panose="020B0502020202020204" pitchFamily="34" charset="0"/>
                <a:ea typeface="Aptos" panose="020B0004020202020204" pitchFamily="34" charset="0"/>
                <a:cs typeface="Times New Roman" panose="02020603050405020304" pitchFamily="18" charset="0"/>
              </a:rPr>
              <a:t>Del Albacete Antiguo</a:t>
            </a:r>
            <a:r>
              <a:rPr lang="es-ES" kern="100" dirty="0">
                <a:effectLst/>
                <a:latin typeface="Century Gothic" panose="020B0502020202020204" pitchFamily="34" charset="0"/>
                <a:ea typeface="Aptos" panose="020B0004020202020204" pitchFamily="34" charset="0"/>
                <a:cs typeface="Times New Roman" panose="02020603050405020304" pitchFamily="18" charset="0"/>
              </a:rPr>
              <a:t> (Instituto de Estudios Albacetenses), una de las principales fuentes secundarias sobre el movimiento obrero en la ciudad.</a:t>
            </a:r>
          </a:p>
          <a:p>
            <a:pPr algn="just">
              <a:lnSpc>
                <a:spcPct val="115000"/>
              </a:lnSpc>
              <a:spcAft>
                <a:spcPts val="800"/>
              </a:spcAft>
              <a:buNone/>
            </a:pPr>
            <a:r>
              <a:rPr lang="es-ES" kern="100" dirty="0">
                <a:effectLst/>
                <a:latin typeface="Century Gothic" panose="020B0502020202020204" pitchFamily="34" charset="0"/>
                <a:ea typeface="Aptos" panose="020B0004020202020204" pitchFamily="34" charset="0"/>
                <a:cs typeface="Times New Roman" panose="02020603050405020304" pitchFamily="18" charset="0"/>
              </a:rPr>
              <a:t>	Otros trabajos académicos, como el estudio de De Luis Martín y Arias González sobre las </a:t>
            </a:r>
            <a:r>
              <a:rPr lang="es-ES" b="1" kern="100" dirty="0">
                <a:solidFill>
                  <a:srgbClr val="C00000"/>
                </a:solidFill>
                <a:effectLst/>
                <a:latin typeface="Century Gothic" panose="020B0502020202020204" pitchFamily="34" charset="0"/>
                <a:ea typeface="Aptos" panose="020B0004020202020204" pitchFamily="34" charset="0"/>
                <a:cs typeface="Times New Roman" panose="02020603050405020304" pitchFamily="18" charset="0"/>
              </a:rPr>
              <a:t>Casas del Pueblo socialistas</a:t>
            </a:r>
            <a:r>
              <a:rPr lang="es-ES" kern="100" dirty="0">
                <a:effectLst/>
                <a:latin typeface="Century Gothic" panose="020B0502020202020204" pitchFamily="34" charset="0"/>
                <a:ea typeface="Aptos" panose="020B0004020202020204" pitchFamily="34" charset="0"/>
                <a:cs typeface="Times New Roman" panose="02020603050405020304" pitchFamily="18" charset="0"/>
              </a:rPr>
              <a:t>, confirman también la existencia de una Casa del Pueblo en Albacete en 1919 y mencionan igualmente su inauguración en esas fechas, aunque discrepan en la </a:t>
            </a:r>
            <a:r>
              <a:rPr lang="es-ES" b="1" kern="100" dirty="0">
                <a:solidFill>
                  <a:srgbClr val="C00000"/>
                </a:solidFill>
                <a:effectLst/>
                <a:latin typeface="Century Gothic" panose="020B0502020202020204" pitchFamily="34" charset="0"/>
                <a:ea typeface="Aptos" panose="020B0004020202020204" pitchFamily="34" charset="0"/>
                <a:cs typeface="Times New Roman" panose="02020603050405020304" pitchFamily="18" charset="0"/>
              </a:rPr>
              <a:t>ubicación exacta</a:t>
            </a:r>
            <a:r>
              <a:rPr lang="es-ES" kern="100" dirty="0">
                <a:solidFill>
                  <a:srgbClr val="C00000"/>
                </a:solidFill>
                <a:effectLst/>
                <a:latin typeface="Century Gothic" panose="020B0502020202020204" pitchFamily="34" charset="0"/>
                <a:ea typeface="Aptos" panose="020B0004020202020204" pitchFamily="34" charset="0"/>
                <a:cs typeface="Times New Roman" panose="02020603050405020304" pitchFamily="18" charset="0"/>
              </a:rPr>
              <a:t> </a:t>
            </a:r>
            <a:r>
              <a:rPr lang="es-ES" kern="100" dirty="0">
                <a:effectLst/>
                <a:latin typeface="Century Gothic" panose="020B0502020202020204" pitchFamily="34" charset="0"/>
                <a:ea typeface="Aptos" panose="020B0004020202020204" pitchFamily="34" charset="0"/>
                <a:cs typeface="Times New Roman" panose="02020603050405020304" pitchFamily="18" charset="0"/>
              </a:rPr>
              <a:t>del edificio. De Luis y Arias la sitúan en ese año en la Plaza de Carretas, aunque confirman la existencia de una sede anterior en la Subida de San Juan. En 1930 la Casa del Pueblo se trasladó a la </a:t>
            </a:r>
            <a:r>
              <a:rPr lang="es-ES" kern="100" dirty="0">
                <a:solidFill>
                  <a:srgbClr val="C00000"/>
                </a:solidFill>
                <a:effectLst/>
                <a:latin typeface="Century Gothic" panose="020B0502020202020204" pitchFamily="34" charset="0"/>
                <a:ea typeface="Aptos" panose="020B0004020202020204" pitchFamily="34" charset="0"/>
                <a:cs typeface="Times New Roman" panose="02020603050405020304" pitchFamily="18" charset="0"/>
              </a:rPr>
              <a:t>calle Antonio Rentero </a:t>
            </a:r>
            <a:r>
              <a:rPr lang="es-ES" kern="100" dirty="0">
                <a:effectLst/>
                <a:latin typeface="Century Gothic" panose="020B0502020202020204" pitchFamily="34" charset="0"/>
                <a:ea typeface="Aptos" panose="020B0004020202020204" pitchFamily="34" charset="0"/>
                <a:cs typeface="Times New Roman" panose="02020603050405020304" pitchFamily="18" charset="0"/>
              </a:rPr>
              <a:t>(hoy Caldereros), lo que demuestra que este punto no está completamente aclarado en la historiografía.</a:t>
            </a:r>
          </a:p>
          <a:p>
            <a:pPr algn="just">
              <a:lnSpc>
                <a:spcPct val="115000"/>
              </a:lnSpc>
              <a:spcAft>
                <a:spcPts val="800"/>
              </a:spcAft>
              <a:buNone/>
            </a:pPr>
            <a:r>
              <a:rPr lang="es-ES" kern="100" dirty="0">
                <a:effectLst/>
                <a:latin typeface="Century Gothic" panose="020B0502020202020204" pitchFamily="34" charset="0"/>
                <a:ea typeface="Aptos" panose="020B0004020202020204" pitchFamily="34" charset="0"/>
                <a:cs typeface="Times New Roman" panose="02020603050405020304" pitchFamily="18" charset="0"/>
              </a:rPr>
              <a:t>	Aunque formalmente la Casa del Pueblo de la capital se constituyera en 1919, autores como Manuel Requena afirman que en 1910 ya existía la </a:t>
            </a:r>
            <a:r>
              <a:rPr lang="es-ES" kern="100" dirty="0">
                <a:latin typeface="Century Gothic" panose="020B0502020202020204" pitchFamily="34" charset="0"/>
                <a:ea typeface="Aptos" panose="020B0004020202020204" pitchFamily="34" charset="0"/>
                <a:cs typeface="Times New Roman" panose="02020603050405020304" pitchFamily="18" charset="0"/>
              </a:rPr>
              <a:t>Casa del Pueblo </a:t>
            </a:r>
            <a:r>
              <a:rPr lang="es-ES" kern="100" dirty="0">
                <a:effectLst/>
                <a:latin typeface="Century Gothic" panose="020B0502020202020204" pitchFamily="34" charset="0"/>
                <a:ea typeface="Aptos" panose="020B0004020202020204" pitchFamily="34" charset="0"/>
                <a:cs typeface="Times New Roman" panose="02020603050405020304" pitchFamily="18" charset="0"/>
              </a:rPr>
              <a:t>de la capital y publicaba el semanario El Socialista de Albacete.</a:t>
            </a:r>
            <a:r>
              <a:rPr lang="es-ES" kern="100" dirty="0">
                <a:latin typeface="Century Gothic" panose="020B0502020202020204" pitchFamily="34" charset="0"/>
                <a:ea typeface="Aptos" panose="020B0004020202020204" pitchFamily="34" charset="0"/>
                <a:cs typeface="Times New Roman" panose="02020603050405020304" pitchFamily="18" charset="0"/>
              </a:rPr>
              <a:t> Otros autores, como Jose María Aristóteles Magán confirma su existencia en 1912</a:t>
            </a:r>
            <a:r>
              <a:rPr lang="es-ES" kern="100" baseline="30000" dirty="0">
                <a:latin typeface="Century Gothic" panose="020B0502020202020204" pitchFamily="34" charset="0"/>
                <a:ea typeface="Aptos" panose="020B0004020202020204" pitchFamily="34" charset="0"/>
                <a:cs typeface="Times New Roman" panose="02020603050405020304" pitchFamily="18" charset="0"/>
              </a:rPr>
              <a:t>(1)</a:t>
            </a:r>
            <a:r>
              <a:rPr lang="es-ES" kern="100" dirty="0">
                <a:latin typeface="Century Gothic" panose="020B0502020202020204" pitchFamily="34" charset="0"/>
                <a:ea typeface="Aptos" panose="020B0004020202020204" pitchFamily="34" charset="0"/>
                <a:cs typeface="Times New Roman" panose="02020603050405020304" pitchFamily="18" charset="0"/>
              </a:rPr>
              <a:t> .</a:t>
            </a:r>
            <a:endParaRPr lang="es-ES" kern="100" baseline="30000" dirty="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19" name="CuadroTexto 18">
            <a:extLst>
              <a:ext uri="{FF2B5EF4-FFF2-40B4-BE49-F238E27FC236}">
                <a16:creationId xmlns:a16="http://schemas.microsoft.com/office/drawing/2014/main" id="{C92350FD-E488-7632-1811-3779506F9651}"/>
              </a:ext>
            </a:extLst>
          </p:cNvPr>
          <p:cNvSpPr txBox="1"/>
          <p:nvPr/>
        </p:nvSpPr>
        <p:spPr>
          <a:xfrm>
            <a:off x="13380220" y="3952696"/>
            <a:ext cx="6154551" cy="8447890"/>
          </a:xfrm>
          <a:prstGeom prst="rect">
            <a:avLst/>
          </a:prstGeom>
          <a:noFill/>
        </p:spPr>
        <p:txBody>
          <a:bodyPr wrap="square">
            <a:spAutoFit/>
          </a:bodyPr>
          <a:lstStyle/>
          <a:p>
            <a:pPr lvl="1" indent="449580" algn="just">
              <a:lnSpc>
                <a:spcPct val="115000"/>
              </a:lnSpc>
              <a:spcAft>
                <a:spcPts val="800"/>
              </a:spcAft>
            </a:pPr>
            <a:r>
              <a:rPr lang="es-ES" kern="100" dirty="0">
                <a:effectLst/>
                <a:latin typeface="Century Gothic" panose="020B0502020202020204" pitchFamily="34" charset="0"/>
                <a:ea typeface="Aptos" panose="020B0004020202020204" pitchFamily="34" charset="0"/>
                <a:cs typeface="Times New Roman" panose="02020603050405020304" pitchFamily="18" charset="0"/>
              </a:rPr>
              <a:t>En 1912 la Casa del Pueblo de Albacete</a:t>
            </a:r>
            <a:r>
              <a:rPr lang="es-ES" sz="1600" kern="100" baseline="30000" dirty="0">
                <a:effectLst/>
                <a:latin typeface="Century Gothic" panose="020B0502020202020204" pitchFamily="34" charset="0"/>
                <a:ea typeface="Aptos" panose="020B0004020202020204" pitchFamily="34" charset="0"/>
                <a:cs typeface="Times New Roman" panose="02020603050405020304" pitchFamily="18" charset="0"/>
              </a:rPr>
              <a:t>(1)</a:t>
            </a:r>
            <a:r>
              <a:rPr lang="es-ES" kern="100" dirty="0">
                <a:effectLst/>
                <a:latin typeface="Century Gothic" panose="020B0502020202020204" pitchFamily="34" charset="0"/>
                <a:ea typeface="Aptos" panose="020B0004020202020204" pitchFamily="34" charset="0"/>
                <a:cs typeface="Times New Roman" panose="02020603050405020304" pitchFamily="18" charset="0"/>
              </a:rPr>
              <a:t> contaba con 150 afiliados. En Junio de 1912 la Casa fue visitada por Pablo Iglesias, quien además visitó también el centro social de los albañiles de Albacete; y tras esta visita, en 1914 se contaban nueve Agrupaciones Socialistas, lo que da una idea de la importancia que el movimiento obrero había adquirido en la capital.</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p>
            <a:pPr indent="449580" algn="just">
              <a:lnSpc>
                <a:spcPct val="115000"/>
              </a:lnSpc>
              <a:spcAft>
                <a:spcPts val="800"/>
              </a:spcAft>
              <a:buNone/>
            </a:pPr>
            <a:r>
              <a:rPr lang="es-ES" sz="1800" kern="100" dirty="0">
                <a:effectLst/>
                <a:latin typeface="Century Gothic" panose="020B0502020202020204" pitchFamily="34" charset="0"/>
                <a:ea typeface="Aptos" panose="020B0004020202020204" pitchFamily="34" charset="0"/>
                <a:cs typeface="Times New Roman" panose="02020603050405020304" pitchFamily="18" charset="0"/>
              </a:rPr>
              <a:t> En septiembre de 1919 un informe de Justiniano Bravo indicaba que el número de afiliados era de 1.240, a falta de obtener autorización la Sociedad de Arrancadores de Piedra y la Sociedad de Peluqueros.</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p>
            <a:pPr indent="449580" algn="just">
              <a:lnSpc>
                <a:spcPct val="115000"/>
              </a:lnSpc>
              <a:spcAft>
                <a:spcPts val="800"/>
              </a:spcAft>
              <a:buNone/>
            </a:pPr>
            <a:r>
              <a:rPr lang="es-ES" sz="1800" kern="100" dirty="0">
                <a:effectLst/>
                <a:latin typeface="Century Gothic" panose="020B0502020202020204" pitchFamily="34" charset="0"/>
                <a:ea typeface="Aptos" panose="020B0004020202020204" pitchFamily="34" charset="0"/>
                <a:cs typeface="Times New Roman" panose="02020603050405020304" pitchFamily="18" charset="0"/>
              </a:rPr>
              <a:t>Datos referentes a las Sociedades Federadas a la Casa del Pueblo de Albacete en 1919</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s-ES" sz="1800" kern="100" dirty="0">
                <a:effectLst/>
                <a:latin typeface="Century Gothic" panose="020B0502020202020204" pitchFamily="34" charset="0"/>
                <a:ea typeface="Aptos" panose="020B0004020202020204" pitchFamily="34" charset="0"/>
                <a:cs typeface="Times New Roman" panose="02020603050405020304" pitchFamily="18" charset="0"/>
              </a:rPr>
              <a:t> Agrupación Socialista, con 60 afiliados.</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sz="1800" kern="100" dirty="0">
                <a:effectLst/>
                <a:latin typeface="Century Gothic" panose="020B0502020202020204" pitchFamily="34" charset="0"/>
                <a:ea typeface="Aptos" panose="020B0004020202020204" pitchFamily="34" charset="0"/>
                <a:cs typeface="Times New Roman" panose="02020603050405020304" pitchFamily="18" charset="0"/>
              </a:rPr>
              <a:t>Sociedad de Albañiles, con 250 afiliados.</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sz="1800" kern="100" dirty="0">
                <a:effectLst/>
                <a:latin typeface="Century Gothic" panose="020B0502020202020204" pitchFamily="34" charset="0"/>
                <a:ea typeface="Aptos" panose="020B0004020202020204" pitchFamily="34" charset="0"/>
                <a:cs typeface="Times New Roman" panose="02020603050405020304" pitchFamily="18" charset="0"/>
              </a:rPr>
              <a:t>Sociedad de Ferroviarios, con 250 afiliados.</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sz="1800" kern="100" dirty="0">
                <a:effectLst/>
                <a:latin typeface="Century Gothic" panose="020B0502020202020204" pitchFamily="34" charset="0"/>
                <a:ea typeface="Aptos" panose="020B0004020202020204" pitchFamily="34" charset="0"/>
                <a:cs typeface="Times New Roman" panose="02020603050405020304" pitchFamily="18" charset="0"/>
              </a:rPr>
              <a:t>Sociedad de Cuchilleros, con I5O afiliados.</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sz="1800" kern="100" dirty="0">
                <a:effectLst/>
                <a:latin typeface="Century Gothic" panose="020B0502020202020204" pitchFamily="34" charset="0"/>
                <a:ea typeface="Aptos" panose="020B0004020202020204" pitchFamily="34" charset="0"/>
                <a:cs typeface="Times New Roman" panose="02020603050405020304" pitchFamily="18" charset="0"/>
              </a:rPr>
              <a:t>Sociedad de Carpinteros, con 70 afiliados.</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sz="1800" kern="100" dirty="0">
                <a:effectLst/>
                <a:latin typeface="Century Gothic" panose="020B0502020202020204" pitchFamily="34" charset="0"/>
                <a:ea typeface="Aptos" panose="020B0004020202020204" pitchFamily="34" charset="0"/>
                <a:cs typeface="Times New Roman" panose="02020603050405020304" pitchFamily="18" charset="0"/>
              </a:rPr>
              <a:t>Sociedad de Panaderos, con 60 afiliados.</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sz="1800" kern="100" dirty="0">
                <a:effectLst/>
                <a:latin typeface="Century Gothic" panose="020B0502020202020204" pitchFamily="34" charset="0"/>
                <a:ea typeface="Aptos" panose="020B0004020202020204" pitchFamily="34" charset="0"/>
                <a:cs typeface="Times New Roman" panose="02020603050405020304" pitchFamily="18" charset="0"/>
              </a:rPr>
              <a:t>Sociedad de Electricistas, con 50 afiliados.</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sz="1800" kern="100" dirty="0">
                <a:effectLst/>
                <a:latin typeface="Century Gothic" panose="020B0502020202020204" pitchFamily="34" charset="0"/>
                <a:ea typeface="Aptos" panose="020B0004020202020204" pitchFamily="34" charset="0"/>
                <a:cs typeface="Times New Roman" panose="02020603050405020304" pitchFamily="18" charset="0"/>
              </a:rPr>
              <a:t>Sociedad de Sastres, con 100 afiliados.</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ES" sz="1800" kern="100" dirty="0">
                <a:effectLst/>
                <a:latin typeface="Century Gothic" panose="020B0502020202020204" pitchFamily="34" charset="0"/>
                <a:ea typeface="Aptos" panose="020B0004020202020204" pitchFamily="34" charset="0"/>
                <a:cs typeface="Times New Roman" panose="02020603050405020304" pitchFamily="18" charset="0"/>
              </a:rPr>
              <a:t>Sociedad de Obreros del Campo, con 150 afiliados.</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s-ES" sz="1800" kern="100" dirty="0">
                <a:effectLst/>
                <a:latin typeface="Century Gothic" panose="020B0502020202020204" pitchFamily="34" charset="0"/>
                <a:ea typeface="Aptos" panose="020B0004020202020204" pitchFamily="34" charset="0"/>
                <a:cs typeface="Times New Roman" panose="02020603050405020304" pitchFamily="18" charset="0"/>
              </a:rPr>
              <a:t>Sociedad de Muleros y Pastores, con 100 afiliados.</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1" name="Imagen 40">
            <a:extLst>
              <a:ext uri="{FF2B5EF4-FFF2-40B4-BE49-F238E27FC236}">
                <a16:creationId xmlns:a16="http://schemas.microsoft.com/office/drawing/2014/main" id="{540217DE-B0B9-9255-BA4A-314466569CDC}"/>
              </a:ext>
            </a:extLst>
          </p:cNvPr>
          <p:cNvPicPr>
            <a:picLocks noChangeAspect="1"/>
          </p:cNvPicPr>
          <p:nvPr/>
        </p:nvPicPr>
        <p:blipFill>
          <a:blip r:embed="rId6"/>
          <a:srcRect l="4297" t="1361" r="3745" b="659"/>
          <a:stretch>
            <a:fillRect/>
          </a:stretch>
        </p:blipFill>
        <p:spPr>
          <a:xfrm>
            <a:off x="7962330" y="8578365"/>
            <a:ext cx="3949127" cy="5568353"/>
          </a:xfrm>
          <a:prstGeom prst="rect">
            <a:avLst/>
          </a:prstGeom>
          <a:ln>
            <a:noFill/>
          </a:ln>
          <a:effectLst>
            <a:outerShdw blurRad="292100" dist="139700" dir="2700000" algn="tl" rotWithShape="0">
              <a:srgbClr val="333333">
                <a:alpha val="65000"/>
              </a:srgbClr>
            </a:outerShdw>
          </a:effectLst>
        </p:spPr>
      </p:pic>
      <p:sp>
        <p:nvSpPr>
          <p:cNvPr id="31" name="object 21">
            <a:extLst>
              <a:ext uri="{FF2B5EF4-FFF2-40B4-BE49-F238E27FC236}">
                <a16:creationId xmlns:a16="http://schemas.microsoft.com/office/drawing/2014/main" id="{B5A40F5F-6BF2-81BD-2542-76D3F6642B3C}"/>
              </a:ext>
            </a:extLst>
          </p:cNvPr>
          <p:cNvSpPr txBox="1"/>
          <p:nvPr/>
        </p:nvSpPr>
        <p:spPr>
          <a:xfrm>
            <a:off x="11670691" y="8356719"/>
            <a:ext cx="340995" cy="366126"/>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lang="es-ES" sz="750" spc="-50" dirty="0">
                <a:solidFill>
                  <a:srgbClr val="FFFFFF"/>
                </a:solidFill>
                <a:latin typeface="Arial Black"/>
                <a:cs typeface="Arial Black"/>
              </a:rPr>
              <a:t>2</a:t>
            </a:r>
          </a:p>
          <a:p>
            <a:pPr algn="ctr">
              <a:lnSpc>
                <a:spcPct val="100000"/>
              </a:lnSpc>
            </a:pPr>
            <a:endParaRPr sz="750" dirty="0">
              <a:latin typeface="Arial Black"/>
              <a:cs typeface="Arial Black"/>
            </a:endParaRPr>
          </a:p>
        </p:txBody>
      </p:sp>
      <p:sp>
        <p:nvSpPr>
          <p:cNvPr id="46" name="Estrella: 5 puntas 45">
            <a:extLst>
              <a:ext uri="{FF2B5EF4-FFF2-40B4-BE49-F238E27FC236}">
                <a16:creationId xmlns:a16="http://schemas.microsoft.com/office/drawing/2014/main" id="{A6474256-2632-17B9-DF96-CF07CF8348CC}"/>
              </a:ext>
            </a:extLst>
          </p:cNvPr>
          <p:cNvSpPr/>
          <p:nvPr/>
        </p:nvSpPr>
        <p:spPr>
          <a:xfrm>
            <a:off x="9495768" y="10654595"/>
            <a:ext cx="228600" cy="228600"/>
          </a:xfrm>
          <a:prstGeom prst="star5">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7" name="Estrella: 5 puntas 46">
            <a:extLst>
              <a:ext uri="{FF2B5EF4-FFF2-40B4-BE49-F238E27FC236}">
                <a16:creationId xmlns:a16="http://schemas.microsoft.com/office/drawing/2014/main" id="{01BD760D-A431-DC60-12C7-362CED0EEEC7}"/>
              </a:ext>
            </a:extLst>
          </p:cNvPr>
          <p:cNvSpPr/>
          <p:nvPr/>
        </p:nvSpPr>
        <p:spPr>
          <a:xfrm>
            <a:off x="9708294" y="10126828"/>
            <a:ext cx="228600" cy="228600"/>
          </a:xfrm>
          <a:prstGeom prst="star5">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8" name="Estrella: 5 puntas 47">
            <a:extLst>
              <a:ext uri="{FF2B5EF4-FFF2-40B4-BE49-F238E27FC236}">
                <a16:creationId xmlns:a16="http://schemas.microsoft.com/office/drawing/2014/main" id="{AAF9986E-4B70-80E1-BEA1-0ABB1F6D2499}"/>
              </a:ext>
            </a:extLst>
          </p:cNvPr>
          <p:cNvSpPr/>
          <p:nvPr/>
        </p:nvSpPr>
        <p:spPr>
          <a:xfrm>
            <a:off x="8885488" y="10012528"/>
            <a:ext cx="228600" cy="228600"/>
          </a:xfrm>
          <a:prstGeom prst="star5">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9" name="Estrella: 5 puntas 48">
            <a:extLst>
              <a:ext uri="{FF2B5EF4-FFF2-40B4-BE49-F238E27FC236}">
                <a16:creationId xmlns:a16="http://schemas.microsoft.com/office/drawing/2014/main" id="{CB807B50-B066-EAB3-8777-FF86AB503EC8}"/>
              </a:ext>
            </a:extLst>
          </p:cNvPr>
          <p:cNvSpPr/>
          <p:nvPr/>
        </p:nvSpPr>
        <p:spPr>
          <a:xfrm>
            <a:off x="9829079" y="11807825"/>
            <a:ext cx="228600" cy="228600"/>
          </a:xfrm>
          <a:prstGeom prst="star5">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4" name="CuadroTexto 33">
            <a:extLst>
              <a:ext uri="{FF2B5EF4-FFF2-40B4-BE49-F238E27FC236}">
                <a16:creationId xmlns:a16="http://schemas.microsoft.com/office/drawing/2014/main" id="{D83B535D-15B2-ED3A-EEA8-F6A44662AD93}"/>
              </a:ext>
            </a:extLst>
          </p:cNvPr>
          <p:cNvSpPr txBox="1"/>
          <p:nvPr/>
        </p:nvSpPr>
        <p:spPr>
          <a:xfrm>
            <a:off x="13683995" y="13795442"/>
            <a:ext cx="5773973" cy="1384995"/>
          </a:xfrm>
          <a:prstGeom prst="rect">
            <a:avLst/>
          </a:prstGeom>
          <a:noFill/>
        </p:spPr>
        <p:txBody>
          <a:bodyPr wrap="square">
            <a:spAutoFit/>
          </a:bodyPr>
          <a:lstStyle/>
          <a:p>
            <a:pPr marL="228600" indent="-228600">
              <a:buFontTx/>
              <a:buAutoNum type="arabicPeriod"/>
            </a:pPr>
            <a:r>
              <a:rPr lang="es-ES" sz="1200" dirty="0">
                <a:latin typeface="Tahoma" panose="020B0604030504040204" pitchFamily="34" charset="0"/>
                <a:ea typeface="Tahoma" panose="020B0604030504040204" pitchFamily="34" charset="0"/>
                <a:cs typeface="Tahoma" panose="020B0604030504040204" pitchFamily="34" charset="0"/>
              </a:rPr>
              <a:t>Manuel Fraile Corona, fundador de la Casa del Pueblo y del partido socialista y director del semanario «El 13», pronunciando un discurso en la plaza de toros.</a:t>
            </a:r>
          </a:p>
          <a:p>
            <a:pPr marL="228600" indent="-228600">
              <a:buFontTx/>
              <a:buAutoNum type="arabicPeriod"/>
            </a:pPr>
            <a:r>
              <a:rPr lang="es-ES" sz="1200" dirty="0">
                <a:latin typeface="Tahoma" panose="020B0604030504040204" pitchFamily="34" charset="0"/>
                <a:ea typeface="Tahoma" panose="020B0604030504040204" pitchFamily="34" charset="0"/>
                <a:cs typeface="Tahoma" panose="020B0604030504040204" pitchFamily="34" charset="0"/>
              </a:rPr>
              <a:t> </a:t>
            </a:r>
            <a:r>
              <a:rPr lang="es-ES" sz="1200" spc="-40" dirty="0">
                <a:latin typeface="Tahoma" panose="020B0604030504040204" pitchFamily="34" charset="0"/>
                <a:ea typeface="Tahoma" panose="020B0604030504040204" pitchFamily="34" charset="0"/>
                <a:cs typeface="Tahoma" panose="020B0604030504040204" pitchFamily="34" charset="0"/>
              </a:rPr>
              <a:t>Mapa de Albacete, hacia 1930, con las posibles ubicaciones de la Casa del Pueblo de Albacete.</a:t>
            </a:r>
            <a:endParaRPr lang="es-ES" sz="1200" dirty="0">
              <a:latin typeface="Tahoma" panose="020B0604030504040204" pitchFamily="34" charset="0"/>
              <a:ea typeface="Tahoma" panose="020B0604030504040204" pitchFamily="34" charset="0"/>
              <a:cs typeface="Tahoma" panose="020B0604030504040204" pitchFamily="34" charset="0"/>
            </a:endParaRPr>
          </a:p>
          <a:p>
            <a:pPr marL="228600" indent="-228600">
              <a:buAutoNum type="arabicPeriod"/>
            </a:pPr>
            <a:endParaRPr lang="es-ES" sz="1200" dirty="0">
              <a:latin typeface="Tahoma" panose="020B0604030504040204" pitchFamily="34" charset="0"/>
              <a:ea typeface="Tahoma" panose="020B0604030504040204" pitchFamily="34" charset="0"/>
              <a:cs typeface="Tahoma" panose="020B0604030504040204" pitchFamily="34" charset="0"/>
            </a:endParaRPr>
          </a:p>
          <a:p>
            <a:pPr marL="228600" indent="-228600">
              <a:buAutoNum type="arabicPeriod"/>
            </a:pPr>
            <a:endParaRPr lang="es-ES" sz="1200" dirty="0">
              <a:latin typeface="Tahoma" panose="020B0604030504040204" pitchFamily="34" charset="0"/>
              <a:ea typeface="Tahoma" panose="020B0604030504040204" pitchFamily="34" charset="0"/>
              <a:cs typeface="Tahoma" panose="020B0604030504040204" pitchFamily="34" charset="0"/>
            </a:endParaRPr>
          </a:p>
          <a:p>
            <a:endParaRPr lang="es-E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111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FED8A5E-47D9-3FCD-AE62-2247693F1B74}"/>
              </a:ext>
            </a:extLst>
          </p:cNvPr>
          <p:cNvPicPr>
            <a:picLocks noChangeAspect="1"/>
          </p:cNvPicPr>
          <p:nvPr/>
        </p:nvPicPr>
        <p:blipFill>
          <a:blip r:embed="rId2"/>
          <a:srcRect l="2290" t="2004" r="3490" b="7417"/>
          <a:stretch>
            <a:fillRect/>
          </a:stretch>
        </p:blipFill>
        <p:spPr>
          <a:xfrm>
            <a:off x="470442" y="10228850"/>
            <a:ext cx="6668239" cy="4080135"/>
          </a:xfrm>
          <a:prstGeom prst="rect">
            <a:avLst/>
          </a:prstGeom>
          <a:ln>
            <a:noFill/>
          </a:ln>
          <a:effectLst>
            <a:outerShdw blurRad="292100" dist="139700" dir="2700000" algn="tl" rotWithShape="0">
              <a:srgbClr val="333333">
                <a:alpha val="65000"/>
              </a:srgbClr>
            </a:outerShdw>
          </a:effectLst>
        </p:spPr>
      </p:pic>
      <p:sp>
        <p:nvSpPr>
          <p:cNvPr id="21" name="Rectángulo redondeado 20"/>
          <p:cNvSpPr/>
          <p:nvPr/>
        </p:nvSpPr>
        <p:spPr>
          <a:xfrm>
            <a:off x="15397513" y="11327063"/>
            <a:ext cx="3995717" cy="3105622"/>
          </a:xfrm>
          <a:prstGeom prst="roundRect">
            <a:avLst>
              <a:gd name="adj" fmla="val 10881"/>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lumMod val="95000"/>
                </a:schemeClr>
              </a:solidFill>
            </a:endParaRPr>
          </a:p>
        </p:txBody>
      </p:sp>
      <p:sp>
        <p:nvSpPr>
          <p:cNvPr id="12" name="Content Placeholder 2">
            <a:extLst>
              <a:ext uri="{FF2B5EF4-FFF2-40B4-BE49-F238E27FC236}">
                <a16:creationId xmlns:a16="http://schemas.microsoft.com/office/drawing/2014/main" id="{4C11A5A0-A709-718B-8EBC-A74C41D13337}"/>
              </a:ext>
            </a:extLst>
          </p:cNvPr>
          <p:cNvSpPr txBox="1">
            <a:spLocks/>
          </p:cNvSpPr>
          <p:nvPr/>
        </p:nvSpPr>
        <p:spPr>
          <a:xfrm>
            <a:off x="383139" y="3825354"/>
            <a:ext cx="7163879" cy="7881641"/>
          </a:xfrm>
          <a:prstGeom prst="rect">
            <a:avLst/>
          </a:prstGeom>
        </p:spPr>
        <p:txBody>
          <a:bodyPr wrap="square" lIns="0" tIns="0" rIns="0" bIns="0">
            <a:normAutofit/>
          </a:bodyPr>
          <a:lstStyle>
            <a:lvl1pPr marL="0">
              <a:defRPr sz="1750" b="0" i="0">
                <a:solidFill>
                  <a:schemeClr val="tx1"/>
                </a:solidFill>
                <a:latin typeface="Trebuchet MS"/>
                <a:ea typeface="+mn-ea"/>
                <a:cs typeface="Trebuchet M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s-ES" sz="2000" b="1" spc="185" dirty="0">
                <a:solidFill>
                  <a:srgbClr val="C00000"/>
                </a:solidFill>
                <a:latin typeface="Tahoma" panose="020B0604030504040204" pitchFamily="34" charset="0"/>
                <a:ea typeface="Tahoma" panose="020B0604030504040204" pitchFamily="34" charset="0"/>
                <a:cs typeface="Tahoma" panose="020B0604030504040204" pitchFamily="34" charset="0"/>
              </a:rPr>
              <a:t>Los inicios del socialismo en la provincia </a:t>
            </a:r>
            <a:br>
              <a:rPr lang="es-ES" sz="2000" b="1" spc="185"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s-ES" sz="2000" b="1" spc="185" dirty="0">
                <a:solidFill>
                  <a:srgbClr val="C00000"/>
                </a:solidFill>
                <a:latin typeface="Tahoma" panose="020B0604030504040204" pitchFamily="34" charset="0"/>
                <a:ea typeface="Tahoma" panose="020B0604030504040204" pitchFamily="34" charset="0"/>
                <a:cs typeface="Tahoma" panose="020B0604030504040204" pitchFamily="34" charset="0"/>
              </a:rPr>
              <a:t>de Albacete (1902-1912)</a:t>
            </a:r>
          </a:p>
          <a:p>
            <a:pPr algn="ctr"/>
            <a:endParaRPr lang="es-ES" sz="2000" b="1" spc="185"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just">
              <a:lnSpc>
                <a:spcPct val="125000"/>
              </a:lnSpc>
            </a:pPr>
            <a:r>
              <a:rPr lang="es-ES" sz="1800" dirty="0">
                <a:latin typeface="Century Gothic" panose="020B0502020202020204" pitchFamily="34" charset="0"/>
              </a:rPr>
              <a:t>	A comienzos del siglo XX surgieron las primeras agrupaciones socialistas en la provincia de Albacete. Su implantación fue difícil debido al escaso número de obreros y a una industrialización muy limitada, lo que dificultaba la toma de conciencia proletaria. A ello se sumaba la presión política y social contra quienes decidían afiliarse, especialmente en ciudades pequeñas y núcleos rurales, donde el control social era más intenso.</a:t>
            </a:r>
          </a:p>
          <a:p>
            <a:pPr algn="just">
              <a:lnSpc>
                <a:spcPct val="125000"/>
              </a:lnSpc>
            </a:pPr>
            <a:r>
              <a:rPr lang="es-ES" sz="1800" dirty="0">
                <a:latin typeface="Century Gothic" panose="020B0502020202020204" pitchFamily="34" charset="0"/>
              </a:rPr>
              <a:t>	En 1904 el Partido Socialista ya contaba con un comité local en Almansa, creándose poco después el de la capital. El movimiento comenzó a fortalecerse durante la segunda década del siglo, impulsado por acontecimientos como la visita de Pablo Iglesias a la capital en junio de 1912. Para 1914 existían ya siete agrupaciones y dos organizaciones juveniles, con un total de 191 afiliados.</a:t>
            </a:r>
          </a:p>
          <a:p>
            <a:pPr algn="just"/>
            <a:endParaRPr lang="es-ES" sz="1800" dirty="0">
              <a:latin typeface="Century Gothic" panose="020B0502020202020204" pitchFamily="34" charset="0"/>
            </a:endParaRPr>
          </a:p>
          <a:p>
            <a:pPr algn="just">
              <a:lnSpc>
                <a:spcPct val="125000"/>
              </a:lnSpc>
            </a:pPr>
            <a:r>
              <a:rPr lang="es-ES" sz="1800" dirty="0">
                <a:latin typeface="Century Gothic" panose="020B0502020202020204" pitchFamily="34" charset="0"/>
              </a:rPr>
              <a:t>	</a:t>
            </a:r>
            <a:endParaRPr lang="es-ES" dirty="0">
              <a:latin typeface="Century Gothic" panose="020B0502020202020204" pitchFamily="34" charset="0"/>
            </a:endParaRPr>
          </a:p>
        </p:txBody>
      </p:sp>
      <p:sp>
        <p:nvSpPr>
          <p:cNvPr id="14" name="Content Placeholder 2">
            <a:extLst>
              <a:ext uri="{FF2B5EF4-FFF2-40B4-BE49-F238E27FC236}">
                <a16:creationId xmlns:a16="http://schemas.microsoft.com/office/drawing/2014/main" id="{A16BD417-D93F-6657-C3DB-EF122DF94806}"/>
              </a:ext>
            </a:extLst>
          </p:cNvPr>
          <p:cNvSpPr txBox="1">
            <a:spLocks/>
          </p:cNvSpPr>
          <p:nvPr/>
        </p:nvSpPr>
        <p:spPr>
          <a:xfrm>
            <a:off x="11840006" y="6646314"/>
            <a:ext cx="7617961" cy="4525963"/>
          </a:xfrm>
          <a:prstGeom prst="rect">
            <a:avLst/>
          </a:prstGeom>
        </p:spPr>
        <p:txBody>
          <a:bodyPr wrap="square" lIns="0" tIns="0" rIns="0" bIns="0">
            <a:normAutofit/>
          </a:bodyPr>
          <a:lstStyle>
            <a:lvl1pPr marL="0">
              <a:defRPr sz="1750" b="0" i="0">
                <a:solidFill>
                  <a:schemeClr val="tx1"/>
                </a:solidFill>
                <a:latin typeface="Trebuchet MS"/>
                <a:ea typeface="+mn-ea"/>
                <a:cs typeface="Trebuchet M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s-ES" sz="2000" dirty="0">
                <a:latin typeface="Trebuchet MS" panose="020B0603020202020204" pitchFamily="34" charset="0"/>
              </a:rPr>
              <a:t>	</a:t>
            </a:r>
            <a:endParaRPr lang="es-ES" sz="1800" dirty="0">
              <a:latin typeface="Century Gothic" panose="020B0502020202020204" pitchFamily="34" charset="0"/>
            </a:endParaRPr>
          </a:p>
          <a:p>
            <a:pPr algn="just"/>
            <a:r>
              <a:rPr lang="es-ES" sz="1800" dirty="0">
                <a:latin typeface="Century Gothic" panose="020B0502020202020204" pitchFamily="34" charset="0"/>
              </a:rPr>
              <a:t>	</a:t>
            </a:r>
            <a:endParaRPr lang="es-ES" sz="1800" dirty="0">
              <a:latin typeface="Trebuchet MS" panose="020B0603020202020204" pitchFamily="34" charset="0"/>
            </a:endParaRPr>
          </a:p>
        </p:txBody>
      </p:sp>
      <p:sp>
        <p:nvSpPr>
          <p:cNvPr id="15" name="object 6">
            <a:extLst>
              <a:ext uri="{FF2B5EF4-FFF2-40B4-BE49-F238E27FC236}">
                <a16:creationId xmlns:a16="http://schemas.microsoft.com/office/drawing/2014/main" id="{39F1BF5C-4340-2FEC-2F58-338020C0552C}"/>
              </a:ext>
            </a:extLst>
          </p:cNvPr>
          <p:cNvSpPr txBox="1">
            <a:spLocks/>
          </p:cNvSpPr>
          <p:nvPr/>
        </p:nvSpPr>
        <p:spPr>
          <a:xfrm>
            <a:off x="4651605" y="417829"/>
            <a:ext cx="9526318" cy="2299116"/>
          </a:xfrm>
          <a:prstGeom prst="rect">
            <a:avLst/>
          </a:prstGeom>
        </p:spPr>
        <p:txBody>
          <a:bodyPr vert="horz" wrap="square" lIns="0" tIns="585241" rIns="0" bIns="0" rtlCol="0">
            <a:spAutoFit/>
          </a:bodyPr>
          <a:lstStyle>
            <a:lvl1pPr>
              <a:defRPr sz="5550" b="1" i="0">
                <a:solidFill>
                  <a:srgbClr val="B10039"/>
                </a:solidFill>
                <a:latin typeface="Tahoma"/>
                <a:ea typeface="+mj-ea"/>
                <a:cs typeface="Tahoma"/>
              </a:defRPr>
            </a:lvl1pPr>
          </a:lstStyle>
          <a:p>
            <a:pPr marL="1278255" algn="ctr">
              <a:spcBef>
                <a:spcPts val="130"/>
              </a:spcBef>
            </a:pPr>
            <a:r>
              <a:rPr lang="es-ES" sz="5600" spc="185" dirty="0">
                <a:solidFill>
                  <a:srgbClr val="C00000"/>
                </a:solidFill>
                <a:effectLst>
                  <a:outerShdw blurRad="38100" dist="38100" dir="2700000" algn="tl">
                    <a:srgbClr val="000000">
                      <a:alpha val="43137"/>
                    </a:srgbClr>
                  </a:outerShdw>
                </a:effectLst>
              </a:rPr>
              <a:t>EL SOCIALISMO EN LA PROVINCIA I</a:t>
            </a:r>
            <a:endParaRPr lang="es-ES" sz="5600" spc="240" dirty="0">
              <a:solidFill>
                <a:srgbClr val="C00000"/>
              </a:solidFill>
              <a:effectLst>
                <a:outerShdw blurRad="38100" dist="38100" dir="2700000" algn="tl">
                  <a:srgbClr val="000000">
                    <a:alpha val="43137"/>
                  </a:srgbClr>
                </a:outerShdw>
              </a:effectLst>
            </a:endParaRPr>
          </a:p>
        </p:txBody>
      </p:sp>
      <p:pic>
        <p:nvPicPr>
          <p:cNvPr id="16" name="Imagen 15">
            <a:extLst>
              <a:ext uri="{FF2B5EF4-FFF2-40B4-BE49-F238E27FC236}">
                <a16:creationId xmlns:a16="http://schemas.microsoft.com/office/drawing/2014/main" id="{28F23B3B-89C0-4CA1-004C-5202CABB4B90}"/>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artisticChalkSketch/>
                    </a14:imgEffect>
                  </a14:imgLayer>
                </a14:imgProps>
              </a:ext>
            </a:extLst>
          </a:blip>
          <a:stretch>
            <a:fillRect/>
          </a:stretch>
        </p:blipFill>
        <p:spPr>
          <a:xfrm>
            <a:off x="16939399" y="33811"/>
            <a:ext cx="2518570" cy="3556013"/>
          </a:xfrm>
          <a:prstGeom prst="rect">
            <a:avLst/>
          </a:prstGeom>
          <a:ln>
            <a:noFill/>
          </a:ln>
        </p:spPr>
      </p:pic>
      <p:grpSp>
        <p:nvGrpSpPr>
          <p:cNvPr id="17" name="Grupo 16"/>
          <p:cNvGrpSpPr/>
          <p:nvPr/>
        </p:nvGrpSpPr>
        <p:grpSpPr>
          <a:xfrm>
            <a:off x="298450" y="-10102"/>
            <a:ext cx="2518570" cy="3599926"/>
            <a:chOff x="298450" y="-10102"/>
            <a:chExt cx="2518570" cy="3599926"/>
          </a:xfrm>
        </p:grpSpPr>
        <p:sp>
          <p:nvSpPr>
            <p:cNvPr id="18" name="Rectángulo 17"/>
            <p:cNvSpPr/>
            <p:nvPr/>
          </p:nvSpPr>
          <p:spPr>
            <a:xfrm>
              <a:off x="298450" y="-10102"/>
              <a:ext cx="2518570" cy="3599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B23039"/>
                </a:solidFill>
              </a:endParaRPr>
            </a:p>
          </p:txBody>
        </p:sp>
        <p:pic>
          <p:nvPicPr>
            <p:cNvPr id="19" name="Imagen 18" descr="Texto&#10;&#10;El contenido generado por IA puede ser incorrecto.">
              <a:extLst>
                <a:ext uri="{FF2B5EF4-FFF2-40B4-BE49-F238E27FC236}">
                  <a16:creationId xmlns:a16="http://schemas.microsoft.com/office/drawing/2014/main" id="{79B82A47-AD45-909E-55A9-29C1846181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040" y="2612093"/>
              <a:ext cx="1746250" cy="859790"/>
            </a:xfrm>
            <a:prstGeom prst="rect">
              <a:avLst/>
            </a:prstGeom>
          </p:spPr>
        </p:pic>
        <p:sp>
          <p:nvSpPr>
            <p:cNvPr id="20" name="CuadroTexto 19"/>
            <p:cNvSpPr txBox="1"/>
            <p:nvPr/>
          </p:nvSpPr>
          <p:spPr>
            <a:xfrm>
              <a:off x="298450" y="176712"/>
              <a:ext cx="2412840" cy="830997"/>
            </a:xfrm>
            <a:prstGeom prst="rect">
              <a:avLst/>
            </a:prstGeom>
            <a:noFill/>
          </p:spPr>
          <p:txBody>
            <a:bodyPr wrap="none" rtlCol="0">
              <a:spAutoFit/>
            </a:bodyPr>
            <a:lstStyle/>
            <a:p>
              <a:pPr algn="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ABLO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I</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GLESIAS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OSSE</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Un siglo de su legado</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en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A</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lbacete</a:t>
              </a:r>
            </a:p>
          </p:txBody>
        </p:sp>
      </p:grpSp>
      <p:cxnSp>
        <p:nvCxnSpPr>
          <p:cNvPr id="10" name="Conector recto 9">
            <a:extLst>
              <a:ext uri="{FF2B5EF4-FFF2-40B4-BE49-F238E27FC236}">
                <a16:creationId xmlns:a16="http://schemas.microsoft.com/office/drawing/2014/main" id="{212AD471-E9D2-98A4-DDB3-5C1C8471A694}"/>
              </a:ext>
            </a:extLst>
          </p:cNvPr>
          <p:cNvCxnSpPr/>
          <p:nvPr/>
        </p:nvCxnSpPr>
        <p:spPr>
          <a:xfrm>
            <a:off x="298450" y="14816800"/>
            <a:ext cx="1915951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Conector recto 22">
            <a:extLst>
              <a:ext uri="{FF2B5EF4-FFF2-40B4-BE49-F238E27FC236}">
                <a16:creationId xmlns:a16="http://schemas.microsoft.com/office/drawing/2014/main" id="{E8218728-A98C-1ED4-2AFA-EC3846DB1876}"/>
              </a:ext>
            </a:extLst>
          </p:cNvPr>
          <p:cNvCxnSpPr/>
          <p:nvPr/>
        </p:nvCxnSpPr>
        <p:spPr>
          <a:xfrm>
            <a:off x="298450" y="3589824"/>
            <a:ext cx="19159518" cy="0"/>
          </a:xfrm>
          <a:prstGeom prst="line">
            <a:avLst/>
          </a:prstGeom>
        </p:spPr>
        <p:style>
          <a:lnRef idx="1">
            <a:schemeClr val="accent2"/>
          </a:lnRef>
          <a:fillRef idx="0">
            <a:schemeClr val="accent2"/>
          </a:fillRef>
          <a:effectRef idx="0">
            <a:schemeClr val="accent2"/>
          </a:effectRef>
          <a:fontRef idx="minor">
            <a:schemeClr val="tx1"/>
          </a:fontRef>
        </p:style>
      </p:cxnSp>
      <p:pic>
        <p:nvPicPr>
          <p:cNvPr id="27" name="Imagen 26">
            <a:extLst>
              <a:ext uri="{FF2B5EF4-FFF2-40B4-BE49-F238E27FC236}">
                <a16:creationId xmlns:a16="http://schemas.microsoft.com/office/drawing/2014/main" id="{DCB39E06-A6AA-8DF3-4602-4EC4A1352E34}"/>
              </a:ext>
            </a:extLst>
          </p:cNvPr>
          <p:cNvPicPr>
            <a:picLocks noChangeAspect="1"/>
          </p:cNvPicPr>
          <p:nvPr/>
        </p:nvPicPr>
        <p:blipFill>
          <a:blip r:embed="rId6"/>
          <a:stretch>
            <a:fillRect/>
          </a:stretch>
        </p:blipFill>
        <p:spPr>
          <a:xfrm>
            <a:off x="8132410" y="4286881"/>
            <a:ext cx="4463486" cy="5703342"/>
          </a:xfrm>
          <a:prstGeom prst="rect">
            <a:avLst/>
          </a:prstGeom>
          <a:ln>
            <a:noFill/>
          </a:ln>
          <a:effectLst>
            <a:outerShdw blurRad="292100" dist="139700" dir="2700000" algn="tl" rotWithShape="0">
              <a:srgbClr val="333333">
                <a:alpha val="65000"/>
              </a:srgbClr>
            </a:outerShdw>
          </a:effectLst>
        </p:spPr>
      </p:pic>
      <p:sp>
        <p:nvSpPr>
          <p:cNvPr id="31" name="CuadroTexto 30">
            <a:extLst>
              <a:ext uri="{FF2B5EF4-FFF2-40B4-BE49-F238E27FC236}">
                <a16:creationId xmlns:a16="http://schemas.microsoft.com/office/drawing/2014/main" id="{C79E95E1-60DD-3A6F-0792-B9741C5B6A32}"/>
              </a:ext>
            </a:extLst>
          </p:cNvPr>
          <p:cNvSpPr txBox="1"/>
          <p:nvPr/>
        </p:nvSpPr>
        <p:spPr>
          <a:xfrm>
            <a:off x="15397513" y="12179008"/>
            <a:ext cx="3937563" cy="2308324"/>
          </a:xfrm>
          <a:prstGeom prst="rect">
            <a:avLst/>
          </a:prstGeom>
          <a:noFill/>
        </p:spPr>
        <p:txBody>
          <a:bodyPr wrap="square">
            <a:spAutoFit/>
          </a:bodyPr>
          <a:lstStyle/>
          <a:p>
            <a:pPr marL="228600" indent="-228600" algn="just">
              <a:buAutoNum type="arabicPeriod"/>
            </a:pPr>
            <a:r>
              <a:rPr lang="es-ES" sz="1200" dirty="0">
                <a:latin typeface="Tahoma" panose="020B0604030504040204" pitchFamily="34" charset="0"/>
                <a:ea typeface="Tahoma" panose="020B0604030504040204" pitchFamily="34" charset="0"/>
                <a:cs typeface="Tahoma" panose="020B0604030504040204" pitchFamily="34" charset="0"/>
              </a:rPr>
              <a:t>Manifestación obrera ante el Gobierno Civil, instalado, entonces, en el edificio que formaba esquina con la calle de Salamanca y paseo de Alfonso XII, frente a la estación férrea. </a:t>
            </a:r>
          </a:p>
          <a:p>
            <a:pPr marL="228600" indent="-228600">
              <a:buFontTx/>
              <a:buAutoNum type="arabicPeriod"/>
            </a:pPr>
            <a:r>
              <a:rPr lang="es-ES" sz="1200" dirty="0">
                <a:latin typeface="Tahoma" panose="020B0604030504040204" pitchFamily="34" charset="0"/>
                <a:ea typeface="Tahoma" panose="020B0604030504040204" pitchFamily="34" charset="0"/>
                <a:cs typeface="Tahoma" panose="020B0604030504040204" pitchFamily="34" charset="0"/>
              </a:rPr>
              <a:t>Edificio de la Casa del Pueblo de Almansa,. Anónimo, hacia 1925. </a:t>
            </a:r>
            <a:r>
              <a:rPr lang="es-ES" sz="1200" i="1" dirty="0">
                <a:latin typeface="Tahoma" panose="020B0604030504040204" pitchFamily="34" charset="0"/>
                <a:ea typeface="Tahoma" panose="020B0604030504040204" pitchFamily="34" charset="0"/>
                <a:cs typeface="Tahoma" panose="020B0604030504040204" pitchFamily="34" charset="0"/>
              </a:rPr>
              <a:t>Fotografía del libro Almansa. Imágenes e un pasado. IEA</a:t>
            </a:r>
          </a:p>
          <a:p>
            <a:pPr marL="228600" indent="-228600">
              <a:buAutoNum type="arabicPeriod"/>
            </a:pPr>
            <a:r>
              <a:rPr lang="es-ES" sz="1200" dirty="0">
                <a:latin typeface="Tahoma" panose="020B0604030504040204" pitchFamily="34" charset="0"/>
                <a:ea typeface="Tahoma" panose="020B0604030504040204" pitchFamily="34" charset="0"/>
                <a:cs typeface="Tahoma" panose="020B0604030504040204" pitchFamily="34" charset="0"/>
              </a:rPr>
              <a:t>Fabrica de navajas de Albacete a principios de siglo. Muestra escasa mecanización y empleo de mano de obra infantil. </a:t>
            </a:r>
            <a:r>
              <a:rPr lang="es-ES" sz="1200" i="1" dirty="0">
                <a:latin typeface="Tahoma" panose="020B0604030504040204" pitchFamily="34" charset="0"/>
                <a:ea typeface="Tahoma" panose="020B0604030504040204" pitchFamily="34" charset="0"/>
                <a:cs typeface="Tahoma" panose="020B0604030504040204" pitchFamily="34" charset="0"/>
              </a:rPr>
              <a:t>Publia, Retratos.</a:t>
            </a:r>
          </a:p>
          <a:p>
            <a:pPr marL="228600" indent="-228600">
              <a:buAutoNum type="arabicPeriod"/>
            </a:pPr>
            <a:endParaRPr lang="es-ES" sz="1200" dirty="0">
              <a:latin typeface="Tahoma" panose="020B0604030504040204" pitchFamily="34" charset="0"/>
              <a:ea typeface="Tahoma" panose="020B0604030504040204" pitchFamily="34" charset="0"/>
              <a:cs typeface="Tahoma" panose="020B0604030504040204" pitchFamily="34" charset="0"/>
            </a:endParaRPr>
          </a:p>
          <a:p>
            <a:pPr marL="228600" indent="-228600">
              <a:buAutoNum type="arabicPeriod"/>
            </a:pPr>
            <a:endParaRPr lang="es-ES" sz="1200" dirty="0">
              <a:latin typeface="Tahoma" panose="020B0604030504040204" pitchFamily="34" charset="0"/>
              <a:ea typeface="Tahoma" panose="020B0604030504040204" pitchFamily="34" charset="0"/>
              <a:cs typeface="Tahoma" panose="020B0604030504040204" pitchFamily="34" charset="0"/>
            </a:endParaRPr>
          </a:p>
        </p:txBody>
      </p:sp>
      <p:sp>
        <p:nvSpPr>
          <p:cNvPr id="33" name="CuadroTexto 32">
            <a:extLst>
              <a:ext uri="{FF2B5EF4-FFF2-40B4-BE49-F238E27FC236}">
                <a16:creationId xmlns:a16="http://schemas.microsoft.com/office/drawing/2014/main" id="{E51426E3-DF62-EB3E-A439-45359D5546F6}"/>
              </a:ext>
            </a:extLst>
          </p:cNvPr>
          <p:cNvSpPr txBox="1"/>
          <p:nvPr/>
        </p:nvSpPr>
        <p:spPr>
          <a:xfrm>
            <a:off x="13012133" y="3754187"/>
            <a:ext cx="6381097" cy="6137065"/>
          </a:xfrm>
          <a:prstGeom prst="rect">
            <a:avLst/>
          </a:prstGeom>
          <a:noFill/>
        </p:spPr>
        <p:txBody>
          <a:bodyPr wrap="square">
            <a:spAutoFit/>
          </a:bodyPr>
          <a:lstStyle/>
          <a:p>
            <a:pPr algn="ctr"/>
            <a:r>
              <a:rPr lang="es-ES" sz="2000" b="1" dirty="0">
                <a:solidFill>
                  <a:srgbClr val="C00000"/>
                </a:solidFill>
                <a:latin typeface="Tahoma" panose="020B0604030504040204" pitchFamily="34" charset="0"/>
                <a:ea typeface="Tahoma" panose="020B0604030504040204" pitchFamily="34" charset="0"/>
                <a:cs typeface="Tahoma" panose="020B0604030504040204" pitchFamily="34" charset="0"/>
              </a:rPr>
              <a:t>El crecimiento del socialismo:</a:t>
            </a:r>
          </a:p>
          <a:p>
            <a:pPr algn="ctr"/>
            <a:r>
              <a:rPr lang="es-ES" sz="2000" b="1" dirty="0">
                <a:solidFill>
                  <a:srgbClr val="C00000"/>
                </a:solidFill>
                <a:latin typeface="Tahoma" panose="020B0604030504040204" pitchFamily="34" charset="0"/>
                <a:ea typeface="Tahoma" panose="020B0604030504040204" pitchFamily="34" charset="0"/>
                <a:cs typeface="Tahoma" panose="020B0604030504040204" pitchFamily="34" charset="0"/>
              </a:rPr>
              <a:t>Almansa y la capital (1911-1929)</a:t>
            </a:r>
          </a:p>
          <a:p>
            <a:pPr algn="just"/>
            <a:endParaRPr lang="es-ES" sz="1750" dirty="0">
              <a:latin typeface="Century Gothic" panose="020B0502020202020204" pitchFamily="34" charset="0"/>
            </a:endParaRPr>
          </a:p>
          <a:p>
            <a:pPr algn="just">
              <a:lnSpc>
                <a:spcPct val="125000"/>
              </a:lnSpc>
            </a:pPr>
            <a:r>
              <a:rPr lang="es-ES" dirty="0">
                <a:latin typeface="Century Gothic" panose="020B0502020202020204" pitchFamily="34" charset="0"/>
              </a:rPr>
              <a:t>	Almansa se convirtió en el núcleo más activo del socialismo provincial. En 1911 contaba con 150 afiliados, una organización juvenil y una Casa del Pueblo que albergaba nueve sociedades con 736 socios. Este impulso se vio frenado tras la huelga general de 1917, cuando el centro fue cerrado y la actividad disminuyó bruscamente.</a:t>
            </a:r>
          </a:p>
          <a:p>
            <a:pPr algn="just">
              <a:lnSpc>
                <a:spcPct val="125000"/>
              </a:lnSpc>
            </a:pPr>
            <a:endParaRPr lang="es-ES" dirty="0">
              <a:latin typeface="Century Gothic" panose="020B0502020202020204" pitchFamily="34" charset="0"/>
            </a:endParaRPr>
          </a:p>
          <a:p>
            <a:pPr algn="just">
              <a:lnSpc>
                <a:spcPct val="125000"/>
              </a:lnSpc>
            </a:pPr>
            <a:r>
              <a:rPr lang="es-ES" dirty="0">
                <a:latin typeface="Century Gothic" panose="020B0502020202020204" pitchFamily="34" charset="0"/>
              </a:rPr>
              <a:t>	Mientras la capital experimentaba su mayor expansión en 1919, Almansa iniciaba su recuperación a partir de 1922 y, hacia 1929, contaba con cinco sindicatos, 25 afiliados socialistas y 30 jóvenes militantes. A finales de los años veinte el socialismo se había extendido por diversos pueblos, logrando representación en varios ayuntamientos</a:t>
            </a:r>
            <a:r>
              <a:rPr lang="es-ES" dirty="0">
                <a:latin typeface="Trebuchet MS" panose="020B0603020202020204" pitchFamily="34" charset="0"/>
              </a:rPr>
              <a:t>.</a:t>
            </a:r>
            <a:endParaRPr lang="es-ES" dirty="0">
              <a:latin typeface="Century Gothic" panose="020B0502020202020204" pitchFamily="34" charset="0"/>
            </a:endParaRPr>
          </a:p>
        </p:txBody>
      </p:sp>
      <p:sp>
        <p:nvSpPr>
          <p:cNvPr id="34" name="object 6">
            <a:extLst>
              <a:ext uri="{FF2B5EF4-FFF2-40B4-BE49-F238E27FC236}">
                <a16:creationId xmlns:a16="http://schemas.microsoft.com/office/drawing/2014/main" id="{F2060ABD-BF54-3574-47D0-805B4E37B137}"/>
              </a:ext>
            </a:extLst>
          </p:cNvPr>
          <p:cNvSpPr txBox="1">
            <a:spLocks/>
          </p:cNvSpPr>
          <p:nvPr/>
        </p:nvSpPr>
        <p:spPr>
          <a:xfrm>
            <a:off x="-1235397" y="8688917"/>
            <a:ext cx="8611918" cy="1539934"/>
          </a:xfrm>
          <a:prstGeom prst="rect">
            <a:avLst/>
          </a:prstGeom>
        </p:spPr>
        <p:txBody>
          <a:bodyPr vert="horz" wrap="square" lIns="0" tIns="585241" rIns="0" bIns="0" rtlCol="0">
            <a:spAutoFit/>
          </a:bodyPr>
          <a:lstStyle>
            <a:lvl1pPr>
              <a:defRPr sz="5550" b="1" i="0">
                <a:solidFill>
                  <a:srgbClr val="B10039"/>
                </a:solidFill>
                <a:latin typeface="Tahoma"/>
                <a:ea typeface="+mj-ea"/>
                <a:cs typeface="Tahoma"/>
              </a:defRPr>
            </a:lvl1pPr>
          </a:lstStyle>
          <a:p>
            <a:pPr marL="1278255" algn="ctr">
              <a:spcBef>
                <a:spcPts val="130"/>
              </a:spcBef>
            </a:pPr>
            <a:endParaRPr lang="es-ES" sz="2000" spc="24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1278255" algn="ctr">
              <a:spcBef>
                <a:spcPts val="130"/>
              </a:spcBef>
            </a:pPr>
            <a:endParaRPr lang="es-ES" sz="2000" spc="24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1278255" algn="ctr">
              <a:spcBef>
                <a:spcPts val="130"/>
              </a:spcBef>
            </a:pPr>
            <a:endParaRPr lang="es-ES" sz="2000" spc="24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7" name="object 19">
            <a:extLst>
              <a:ext uri="{FF2B5EF4-FFF2-40B4-BE49-F238E27FC236}">
                <a16:creationId xmlns:a16="http://schemas.microsoft.com/office/drawing/2014/main" id="{E8F491E5-AA61-E134-1E8A-46B2681C113D}"/>
              </a:ext>
            </a:extLst>
          </p:cNvPr>
          <p:cNvSpPr txBox="1"/>
          <p:nvPr/>
        </p:nvSpPr>
        <p:spPr>
          <a:xfrm>
            <a:off x="7897175" y="4086319"/>
            <a:ext cx="340995" cy="376385"/>
          </a:xfrm>
          <a:prstGeom prst="rect">
            <a:avLst/>
          </a:prstGeom>
          <a:solidFill>
            <a:srgbClr val="C00000"/>
          </a:solidFill>
        </p:spPr>
        <p:txBody>
          <a:bodyPr vert="horz" wrap="square" lIns="0" tIns="6985" rIns="0" bIns="0" rtlCol="0">
            <a:spAutoFit/>
          </a:bodyPr>
          <a:lstStyle/>
          <a:p>
            <a:pPr>
              <a:lnSpc>
                <a:spcPct val="100000"/>
              </a:lnSpc>
              <a:spcBef>
                <a:spcPts val="55"/>
              </a:spcBef>
            </a:pPr>
            <a:endParaRPr sz="800" dirty="0">
              <a:latin typeface="Times New Roman"/>
              <a:cs typeface="Times New Roman"/>
            </a:endParaRPr>
          </a:p>
          <a:p>
            <a:pPr algn="ctr">
              <a:lnSpc>
                <a:spcPct val="100000"/>
              </a:lnSpc>
              <a:spcBef>
                <a:spcPts val="5"/>
              </a:spcBef>
            </a:pPr>
            <a:r>
              <a:rPr lang="es-ES" sz="800" spc="-50" dirty="0">
                <a:solidFill>
                  <a:srgbClr val="FFFFFF"/>
                </a:solidFill>
                <a:latin typeface="Arial Black"/>
                <a:cs typeface="Arial Black"/>
              </a:rPr>
              <a:t>1</a:t>
            </a:r>
          </a:p>
          <a:p>
            <a:pPr algn="ctr">
              <a:lnSpc>
                <a:spcPct val="100000"/>
              </a:lnSpc>
              <a:spcBef>
                <a:spcPts val="5"/>
              </a:spcBef>
            </a:pPr>
            <a:endParaRPr sz="800" dirty="0">
              <a:latin typeface="Arial Black"/>
              <a:cs typeface="Arial Black"/>
            </a:endParaRPr>
          </a:p>
        </p:txBody>
      </p:sp>
      <p:pic>
        <p:nvPicPr>
          <p:cNvPr id="3" name="Imagen 2"/>
          <p:cNvPicPr>
            <a:picLocks noChangeAspect="1"/>
          </p:cNvPicPr>
          <p:nvPr/>
        </p:nvPicPr>
        <p:blipFill>
          <a:blip r:embed="rId7"/>
          <a:srcRect b="13811"/>
          <a:stretch>
            <a:fillRect/>
          </a:stretch>
        </p:blipFill>
        <p:spPr>
          <a:xfrm>
            <a:off x="8106987" y="10635971"/>
            <a:ext cx="5641502" cy="3674099"/>
          </a:xfrm>
          <a:prstGeom prst="rect">
            <a:avLst/>
          </a:prstGeom>
          <a:ln>
            <a:noFill/>
          </a:ln>
          <a:effectLst>
            <a:outerShdw blurRad="292100" dist="139700" dir="2700000" algn="tl" rotWithShape="0">
              <a:srgbClr val="333333">
                <a:alpha val="65000"/>
              </a:srgbClr>
            </a:outerShdw>
          </a:effectLst>
        </p:spPr>
      </p:pic>
      <p:sp>
        <p:nvSpPr>
          <p:cNvPr id="44" name="object 19">
            <a:extLst>
              <a:ext uri="{FF2B5EF4-FFF2-40B4-BE49-F238E27FC236}">
                <a16:creationId xmlns:a16="http://schemas.microsoft.com/office/drawing/2014/main" id="{C8DFA72A-5CB3-EEBD-D43A-CC1791988B01}"/>
              </a:ext>
            </a:extLst>
          </p:cNvPr>
          <p:cNvSpPr txBox="1"/>
          <p:nvPr/>
        </p:nvSpPr>
        <p:spPr>
          <a:xfrm>
            <a:off x="7031840" y="10040658"/>
            <a:ext cx="340995" cy="376385"/>
          </a:xfrm>
          <a:prstGeom prst="rect">
            <a:avLst/>
          </a:prstGeom>
          <a:solidFill>
            <a:srgbClr val="C00000"/>
          </a:solidFill>
        </p:spPr>
        <p:txBody>
          <a:bodyPr vert="horz" wrap="square" lIns="0" tIns="6985" rIns="0" bIns="0" rtlCol="0">
            <a:spAutoFit/>
          </a:bodyPr>
          <a:lstStyle/>
          <a:p>
            <a:pPr>
              <a:lnSpc>
                <a:spcPct val="100000"/>
              </a:lnSpc>
              <a:spcBef>
                <a:spcPts val="55"/>
              </a:spcBef>
            </a:pPr>
            <a:endParaRPr sz="800" dirty="0">
              <a:latin typeface="Times New Roman"/>
              <a:cs typeface="Times New Roman"/>
            </a:endParaRPr>
          </a:p>
          <a:p>
            <a:pPr algn="ctr">
              <a:lnSpc>
                <a:spcPct val="100000"/>
              </a:lnSpc>
              <a:spcBef>
                <a:spcPts val="5"/>
              </a:spcBef>
            </a:pPr>
            <a:r>
              <a:rPr lang="es-ES" sz="800" spc="-50" dirty="0">
                <a:solidFill>
                  <a:srgbClr val="FFFFFF"/>
                </a:solidFill>
                <a:latin typeface="Arial Black"/>
                <a:cs typeface="Arial Black"/>
              </a:rPr>
              <a:t>2</a:t>
            </a:r>
          </a:p>
          <a:p>
            <a:pPr algn="ctr">
              <a:lnSpc>
                <a:spcPct val="100000"/>
              </a:lnSpc>
              <a:spcBef>
                <a:spcPts val="5"/>
              </a:spcBef>
            </a:pPr>
            <a:endParaRPr sz="800" dirty="0">
              <a:latin typeface="Arial Black"/>
              <a:cs typeface="Arial Black"/>
            </a:endParaRPr>
          </a:p>
        </p:txBody>
      </p:sp>
      <p:sp>
        <p:nvSpPr>
          <p:cNvPr id="4" name="CuadroTexto 3">
            <a:extLst>
              <a:ext uri="{FF2B5EF4-FFF2-40B4-BE49-F238E27FC236}">
                <a16:creationId xmlns:a16="http://schemas.microsoft.com/office/drawing/2014/main" id="{7A1E525B-06AE-3BA3-74B6-12E96759BC54}"/>
              </a:ext>
            </a:extLst>
          </p:cNvPr>
          <p:cNvSpPr txBox="1"/>
          <p:nvPr/>
        </p:nvSpPr>
        <p:spPr>
          <a:xfrm>
            <a:off x="7080250" y="12341225"/>
            <a:ext cx="184731" cy="276999"/>
          </a:xfrm>
          <a:prstGeom prst="rect">
            <a:avLst/>
          </a:prstGeom>
          <a:noFill/>
        </p:spPr>
        <p:txBody>
          <a:bodyPr wrap="none" rtlCol="0">
            <a:spAutoFit/>
          </a:bodyPr>
          <a:lstStyle/>
          <a:p>
            <a:endParaRPr lang="es-ES" sz="1200" i="1" dirty="0">
              <a:latin typeface="Tahoma" panose="020B0604030504040204" pitchFamily="34" charset="0"/>
              <a:ea typeface="Tahoma" panose="020B0604030504040204" pitchFamily="34" charset="0"/>
              <a:cs typeface="Tahoma" panose="020B0604030504040204" pitchFamily="34" charset="0"/>
            </a:endParaRPr>
          </a:p>
        </p:txBody>
      </p:sp>
      <p:sp>
        <p:nvSpPr>
          <p:cNvPr id="5" name="object 12">
            <a:extLst>
              <a:ext uri="{FF2B5EF4-FFF2-40B4-BE49-F238E27FC236}">
                <a16:creationId xmlns:a16="http://schemas.microsoft.com/office/drawing/2014/main" id="{CE75E87D-EC2A-C945-1A3A-CF6197370741}"/>
              </a:ext>
            </a:extLst>
          </p:cNvPr>
          <p:cNvSpPr txBox="1"/>
          <p:nvPr/>
        </p:nvSpPr>
        <p:spPr>
          <a:xfrm>
            <a:off x="15575772" y="11706995"/>
            <a:ext cx="1287062" cy="393698"/>
          </a:xfrm>
          <a:prstGeom prst="rect">
            <a:avLst/>
          </a:prstGeom>
          <a:ln>
            <a:noFill/>
          </a:ln>
        </p:spPr>
        <p:txBody>
          <a:bodyPr vert="horz" wrap="square" lIns="0" tIns="11430" rIns="0" bIns="0" rtlCol="0">
            <a:spAutoFit/>
          </a:bodyPr>
          <a:lstStyle/>
          <a:p>
            <a:pPr marL="12700">
              <a:lnSpc>
                <a:spcPct val="100000"/>
              </a:lnSpc>
              <a:spcBef>
                <a:spcPts val="90"/>
              </a:spcBef>
            </a:pPr>
            <a:r>
              <a:rPr sz="1200" b="1" spc="-10" dirty="0">
                <a:solidFill>
                  <a:srgbClr val="C00000"/>
                </a:solidFill>
                <a:latin typeface="Tahoma" panose="020B0604030504040204" pitchFamily="34" charset="0"/>
                <a:ea typeface="Tahoma" panose="020B0604030504040204" pitchFamily="34" charset="0"/>
                <a:cs typeface="Tahoma" panose="020B0604030504040204" pitchFamily="34" charset="0"/>
              </a:rPr>
              <a:t>I</a:t>
            </a:r>
            <a:r>
              <a:rPr lang="es-ES" sz="1200" b="1" spc="-10" dirty="0">
                <a:solidFill>
                  <a:srgbClr val="C00000"/>
                </a:solidFill>
                <a:latin typeface="Tahoma" panose="020B0604030504040204" pitchFamily="34" charset="0"/>
                <a:ea typeface="Tahoma" panose="020B0604030504040204" pitchFamily="34" charset="0"/>
                <a:cs typeface="Tahoma" panose="020B0604030504040204" pitchFamily="34" charset="0"/>
              </a:rPr>
              <a:t>MÁGNES:</a:t>
            </a:r>
          </a:p>
          <a:p>
            <a:pPr marL="12699">
              <a:lnSpc>
                <a:spcPct val="100000"/>
              </a:lnSpc>
              <a:spcBef>
                <a:spcPts val="75"/>
              </a:spcBef>
              <a:tabLst>
                <a:tab pos="205104" algn="l"/>
              </a:tabLst>
            </a:pPr>
            <a:endParaRPr lang="es-ES" sz="1200" dirty="0">
              <a:latin typeface="Tahoma" panose="020B0604030504040204" pitchFamily="34" charset="0"/>
              <a:ea typeface="Tahoma" panose="020B0604030504040204" pitchFamily="34" charset="0"/>
              <a:cs typeface="Tahoma" panose="020B0604030504040204" pitchFamily="34" charset="0"/>
            </a:endParaRPr>
          </a:p>
        </p:txBody>
      </p:sp>
      <p:sp>
        <p:nvSpPr>
          <p:cNvPr id="7" name="object 19">
            <a:extLst>
              <a:ext uri="{FF2B5EF4-FFF2-40B4-BE49-F238E27FC236}">
                <a16:creationId xmlns:a16="http://schemas.microsoft.com/office/drawing/2014/main" id="{A47EB6C1-3377-3BBE-391A-C868B505ADB6}"/>
              </a:ext>
            </a:extLst>
          </p:cNvPr>
          <p:cNvSpPr txBox="1"/>
          <p:nvPr/>
        </p:nvSpPr>
        <p:spPr>
          <a:xfrm>
            <a:off x="7923100" y="10360279"/>
            <a:ext cx="340995" cy="376385"/>
          </a:xfrm>
          <a:prstGeom prst="rect">
            <a:avLst/>
          </a:prstGeom>
          <a:solidFill>
            <a:srgbClr val="C00000"/>
          </a:solidFill>
        </p:spPr>
        <p:txBody>
          <a:bodyPr vert="horz" wrap="square" lIns="0" tIns="6985" rIns="0" bIns="0" rtlCol="0">
            <a:spAutoFit/>
          </a:bodyPr>
          <a:lstStyle/>
          <a:p>
            <a:pPr>
              <a:lnSpc>
                <a:spcPct val="100000"/>
              </a:lnSpc>
              <a:spcBef>
                <a:spcPts val="55"/>
              </a:spcBef>
            </a:pPr>
            <a:endParaRPr sz="800" dirty="0">
              <a:latin typeface="Times New Roman"/>
              <a:cs typeface="Times New Roman"/>
            </a:endParaRPr>
          </a:p>
          <a:p>
            <a:pPr algn="ctr">
              <a:lnSpc>
                <a:spcPct val="100000"/>
              </a:lnSpc>
              <a:spcBef>
                <a:spcPts val="5"/>
              </a:spcBef>
            </a:pPr>
            <a:r>
              <a:rPr lang="es-ES" sz="800" spc="-50" dirty="0">
                <a:solidFill>
                  <a:srgbClr val="FFFFFF"/>
                </a:solidFill>
                <a:latin typeface="Arial Black"/>
                <a:cs typeface="Arial Black"/>
              </a:rPr>
              <a:t>3</a:t>
            </a:r>
          </a:p>
          <a:p>
            <a:pPr algn="ctr">
              <a:lnSpc>
                <a:spcPct val="100000"/>
              </a:lnSpc>
              <a:spcBef>
                <a:spcPts val="5"/>
              </a:spcBef>
            </a:pPr>
            <a:endParaRPr sz="800" dirty="0">
              <a:latin typeface="Arial Black"/>
              <a:cs typeface="Arial Black"/>
            </a:endParaRPr>
          </a:p>
        </p:txBody>
      </p:sp>
    </p:spTree>
    <p:extLst>
      <p:ext uri="{BB962C8B-B14F-4D97-AF65-F5344CB8AC3E}">
        <p14:creationId xmlns:p14="http://schemas.microsoft.com/office/powerpoint/2010/main" val="151297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A24B5-C218-7120-5434-5546E85F5328}"/>
            </a:ext>
          </a:extLst>
        </p:cNvPr>
        <p:cNvGrpSpPr/>
        <p:nvPr/>
      </p:nvGrpSpPr>
      <p:grpSpPr>
        <a:xfrm>
          <a:off x="0" y="0"/>
          <a:ext cx="0" cy="0"/>
          <a:chOff x="0" y="0"/>
          <a:chExt cx="0" cy="0"/>
        </a:xfrm>
      </p:grpSpPr>
      <p:sp>
        <p:nvSpPr>
          <p:cNvPr id="23" name="Rectángulo redondeado 22"/>
          <p:cNvSpPr/>
          <p:nvPr/>
        </p:nvSpPr>
        <p:spPr>
          <a:xfrm>
            <a:off x="15403818" y="12438755"/>
            <a:ext cx="3937788" cy="2153929"/>
          </a:xfrm>
          <a:prstGeom prst="roundRect">
            <a:avLst>
              <a:gd name="adj" fmla="val 10881"/>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lumMod val="95000"/>
                </a:schemeClr>
              </a:solidFill>
            </a:endParaRPr>
          </a:p>
        </p:txBody>
      </p:sp>
      <p:sp>
        <p:nvSpPr>
          <p:cNvPr id="3" name="object 6">
            <a:extLst>
              <a:ext uri="{FF2B5EF4-FFF2-40B4-BE49-F238E27FC236}">
                <a16:creationId xmlns:a16="http://schemas.microsoft.com/office/drawing/2014/main" id="{F243F2E6-790D-7149-A306-3B1356E9482F}"/>
              </a:ext>
            </a:extLst>
          </p:cNvPr>
          <p:cNvSpPr txBox="1">
            <a:spLocks noGrp="1"/>
          </p:cNvSpPr>
          <p:nvPr>
            <p:ph type="title"/>
          </p:nvPr>
        </p:nvSpPr>
        <p:spPr>
          <a:xfrm>
            <a:off x="-651825" y="8804234"/>
            <a:ext cx="9526318" cy="960288"/>
          </a:xfrm>
          <a:prstGeom prst="rect">
            <a:avLst/>
          </a:prstGeom>
        </p:spPr>
        <p:txBody>
          <a:bodyPr vert="horz" wrap="square" lIns="0" tIns="585241" rIns="0" bIns="0" rtlCol="0">
            <a:spAutoFit/>
          </a:bodyPr>
          <a:lstStyle/>
          <a:p>
            <a:pPr marL="1278255" algn="ctr">
              <a:lnSpc>
                <a:spcPct val="100000"/>
              </a:lnSpc>
              <a:spcBef>
                <a:spcPts val="130"/>
              </a:spcBef>
            </a:pPr>
            <a:r>
              <a:rPr lang="es-ES" sz="2400" dirty="0">
                <a:solidFill>
                  <a:srgbClr val="C00000"/>
                </a:solidFill>
                <a:latin typeface="Tahoma" panose="020B0604030504040204" pitchFamily="34" charset="0"/>
                <a:ea typeface="Tahoma" panose="020B0604030504040204" pitchFamily="34" charset="0"/>
                <a:cs typeface="Tahoma" panose="020B0604030504040204" pitchFamily="34" charset="0"/>
              </a:rPr>
              <a:t>Sindicalismo, UGT y la Casa del Pueblo  (1900-1923)</a:t>
            </a:r>
            <a:endParaRPr sz="2400" spc="24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object 6">
            <a:extLst>
              <a:ext uri="{FF2B5EF4-FFF2-40B4-BE49-F238E27FC236}">
                <a16:creationId xmlns:a16="http://schemas.microsoft.com/office/drawing/2014/main" id="{945FC482-B9B3-BA29-897A-A6A922C5B637}"/>
              </a:ext>
            </a:extLst>
          </p:cNvPr>
          <p:cNvSpPr txBox="1">
            <a:spLocks/>
          </p:cNvSpPr>
          <p:nvPr/>
        </p:nvSpPr>
        <p:spPr>
          <a:xfrm>
            <a:off x="9290050" y="3552236"/>
            <a:ext cx="8738870" cy="1329620"/>
          </a:xfrm>
          <a:prstGeom prst="rect">
            <a:avLst/>
          </a:prstGeom>
        </p:spPr>
        <p:txBody>
          <a:bodyPr vert="horz" wrap="square" lIns="0" tIns="585241" rIns="0" bIns="0" rtlCol="0">
            <a:spAutoFit/>
          </a:bodyPr>
          <a:lstStyle>
            <a:lvl1pPr>
              <a:defRPr sz="5550" b="1" i="0">
                <a:solidFill>
                  <a:srgbClr val="B10039"/>
                </a:solidFill>
                <a:latin typeface="Tahoma"/>
                <a:ea typeface="+mj-ea"/>
                <a:cs typeface="Tahoma"/>
              </a:defRPr>
            </a:lvl1pPr>
          </a:lstStyle>
          <a:p>
            <a:pPr marL="1278255" algn="ctr">
              <a:spcBef>
                <a:spcPts val="130"/>
              </a:spcBef>
            </a:pPr>
            <a:r>
              <a:rPr lang="es-ES" sz="2400" dirty="0">
                <a:solidFill>
                  <a:srgbClr val="C00000"/>
                </a:solidFill>
                <a:latin typeface="Tahoma" panose="020B0604030504040204" pitchFamily="34" charset="0"/>
                <a:ea typeface="Tahoma" panose="020B0604030504040204" pitchFamily="34" charset="0"/>
                <a:cs typeface="Tahoma" panose="020B0604030504040204" pitchFamily="34" charset="0"/>
              </a:rPr>
              <a:t>Tensiones internas y nacimiento del comunismo </a:t>
            </a:r>
            <a:br>
              <a:rPr lang="es-ES" sz="24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s-ES" sz="2400" dirty="0">
                <a:solidFill>
                  <a:srgbClr val="C00000"/>
                </a:solidFill>
                <a:latin typeface="Tahoma" panose="020B0604030504040204" pitchFamily="34" charset="0"/>
                <a:ea typeface="Tahoma" panose="020B0604030504040204" pitchFamily="34" charset="0"/>
                <a:cs typeface="Tahoma" panose="020B0604030504040204" pitchFamily="34" charset="0"/>
              </a:rPr>
              <a:t>(1921-Dictadura de Primo de Rivera)</a:t>
            </a:r>
            <a:endParaRPr lang="es-ES" sz="2400" spc="24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2">
            <a:extLst>
              <a:ext uri="{FF2B5EF4-FFF2-40B4-BE49-F238E27FC236}">
                <a16:creationId xmlns:a16="http://schemas.microsoft.com/office/drawing/2014/main" id="{46316521-AAA8-91EE-7601-6E13492CCC8F}"/>
              </a:ext>
            </a:extLst>
          </p:cNvPr>
          <p:cNvSpPr txBox="1">
            <a:spLocks/>
          </p:cNvSpPr>
          <p:nvPr/>
        </p:nvSpPr>
        <p:spPr>
          <a:xfrm>
            <a:off x="10052050" y="5210266"/>
            <a:ext cx="9294072" cy="4124325"/>
          </a:xfrm>
          <a:prstGeom prst="rect">
            <a:avLst/>
          </a:prstGeom>
        </p:spPr>
        <p:txBody>
          <a:bodyPr wrap="square" lIns="0" tIns="0" rIns="0" bIns="0">
            <a:normAutofit/>
          </a:bodyPr>
          <a:lstStyle>
            <a:lvl1pPr marL="0">
              <a:defRPr sz="1750" b="0" i="0">
                <a:solidFill>
                  <a:schemeClr val="tx1"/>
                </a:solidFill>
                <a:latin typeface="Trebuchet MS"/>
                <a:ea typeface="+mn-ea"/>
                <a:cs typeface="Trebuchet M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25000"/>
              </a:lnSpc>
            </a:pPr>
            <a:r>
              <a:rPr lang="es-ES" sz="1700" dirty="0">
                <a:latin typeface="Century Gothic" panose="020B0502020202020204" pitchFamily="34" charset="0"/>
              </a:rPr>
              <a:t>	</a:t>
            </a:r>
            <a:r>
              <a:rPr lang="es-ES" sz="1800" dirty="0">
                <a:latin typeface="Century Gothic" panose="020B0502020202020204" pitchFamily="34" charset="0"/>
              </a:rPr>
              <a:t>El destierro a Puertollano del dirigente Manuel Fraile reforzó la posición del sector más radical del partido, encabezado por Justiniano Bravo. En el Congreso Nacional del PSOE de abril de 1921 se evidenció la división interna: la delegación de la capital apoyó la postura “reconstructora”, mientras que la de Almansa defendió el ingreso en la III Internacional.</a:t>
            </a:r>
          </a:p>
          <a:p>
            <a:pPr algn="just">
              <a:lnSpc>
                <a:spcPct val="125000"/>
              </a:lnSpc>
            </a:pPr>
            <a:r>
              <a:rPr lang="es-ES" sz="1800" dirty="0">
                <a:latin typeface="Century Gothic" panose="020B0502020202020204" pitchFamily="34" charset="0"/>
              </a:rPr>
              <a:t>	Aunque la mayoría permaneció en el PSOE, un sector minoritario —entre ellos Justiniano Bravo, Virgilio Beléndez y Jorquera— inició la organización del Partido Comunista en la capital, un proceso frenado por la instauración de la Dictadura de Primo de Rivera. Entre los dirigentes socialistas más relevantes del periodo destacaron Mariano Gómez Izquierdo y Manuel Fraile Corona.</a:t>
            </a:r>
          </a:p>
        </p:txBody>
      </p:sp>
      <p:sp>
        <p:nvSpPr>
          <p:cNvPr id="12" name="Content Placeholder 2">
            <a:extLst>
              <a:ext uri="{FF2B5EF4-FFF2-40B4-BE49-F238E27FC236}">
                <a16:creationId xmlns:a16="http://schemas.microsoft.com/office/drawing/2014/main" id="{E7E63F41-3477-25FE-6DB7-E108511DBECA}"/>
              </a:ext>
            </a:extLst>
          </p:cNvPr>
          <p:cNvSpPr txBox="1">
            <a:spLocks/>
          </p:cNvSpPr>
          <p:nvPr/>
        </p:nvSpPr>
        <p:spPr>
          <a:xfrm>
            <a:off x="762495" y="10092479"/>
            <a:ext cx="8090639" cy="4525963"/>
          </a:xfrm>
          <a:prstGeom prst="rect">
            <a:avLst/>
          </a:prstGeom>
        </p:spPr>
        <p:txBody>
          <a:bodyPr wrap="square" lIns="0" tIns="0" rIns="0" bIns="0">
            <a:normAutofit/>
          </a:bodyPr>
          <a:lstStyle>
            <a:lvl1pPr marL="0">
              <a:defRPr sz="1750" b="0" i="0">
                <a:solidFill>
                  <a:schemeClr val="tx1"/>
                </a:solidFill>
                <a:latin typeface="Trebuchet MS"/>
                <a:ea typeface="+mn-ea"/>
                <a:cs typeface="Trebuchet M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25000"/>
              </a:lnSpc>
            </a:pPr>
            <a:r>
              <a:rPr lang="es-ES" sz="1800" dirty="0">
                <a:latin typeface="Trebuchet MS" panose="020B0603020202020204" pitchFamily="34" charset="0"/>
              </a:rPr>
              <a:t>	</a:t>
            </a:r>
            <a:r>
              <a:rPr lang="es-ES" sz="1800" dirty="0">
                <a:latin typeface="Century Gothic" panose="020B0502020202020204" pitchFamily="34" charset="0"/>
              </a:rPr>
              <a:t>El sindicalismo obrero se desarrolló lentamente en las primeras décadas del siglo, concentrándose principalmente en Almansa y en la capital. En 1911 se registraban 15 sociedades con 1.160 afiliados, la mayoría en Almansa. Para 1920 existían 25 sociedades con 2.520 trabajadores, muchas de ellas de carácter campesino, distribuidas por diferentes localidades.</a:t>
            </a:r>
          </a:p>
          <a:p>
            <a:pPr algn="just">
              <a:lnSpc>
                <a:spcPct val="125000"/>
              </a:lnSpc>
            </a:pPr>
            <a:endParaRPr lang="es-ES" sz="1800" dirty="0">
              <a:latin typeface="Century Gothic" panose="020B0502020202020204" pitchFamily="34" charset="0"/>
            </a:endParaRPr>
          </a:p>
          <a:p>
            <a:pPr algn="just">
              <a:lnSpc>
                <a:spcPct val="125000"/>
              </a:lnSpc>
            </a:pPr>
            <a:r>
              <a:rPr lang="es-ES" sz="1800" dirty="0">
                <a:latin typeface="Century Gothic" panose="020B0502020202020204" pitchFamily="34" charset="0"/>
              </a:rPr>
              <a:t>	La UGT tuvo mayor presencia que la CNT, cuya implantación fue testimonial. Justiniano Bravo describió la dificultad de crear conciencia proletaria afirmando que hubo que “fabricar” al obrero y despertar conciencias. Las sociedades obreras se integraron en las Casas del Pueblo, destacando los casos de Almansa y la capital, donde el crecimiento sindical aumentó de manera notable entre 1918 y 1923. </a:t>
            </a:r>
          </a:p>
        </p:txBody>
      </p:sp>
      <p:sp>
        <p:nvSpPr>
          <p:cNvPr id="13" name="object 6">
            <a:extLst>
              <a:ext uri="{FF2B5EF4-FFF2-40B4-BE49-F238E27FC236}">
                <a16:creationId xmlns:a16="http://schemas.microsoft.com/office/drawing/2014/main" id="{87C2B402-64B6-CEA9-B70B-08C516FEE44C}"/>
              </a:ext>
            </a:extLst>
          </p:cNvPr>
          <p:cNvSpPr txBox="1">
            <a:spLocks/>
          </p:cNvSpPr>
          <p:nvPr/>
        </p:nvSpPr>
        <p:spPr>
          <a:xfrm>
            <a:off x="4654178" y="388166"/>
            <a:ext cx="9526318" cy="2299116"/>
          </a:xfrm>
          <a:prstGeom prst="rect">
            <a:avLst/>
          </a:prstGeom>
        </p:spPr>
        <p:txBody>
          <a:bodyPr vert="horz" wrap="square" lIns="0" tIns="585241" rIns="0" bIns="0" rtlCol="0">
            <a:spAutoFit/>
          </a:bodyPr>
          <a:lstStyle>
            <a:lvl1pPr>
              <a:defRPr sz="5550" b="1" i="0">
                <a:solidFill>
                  <a:srgbClr val="B10039"/>
                </a:solidFill>
                <a:latin typeface="Tahoma"/>
                <a:ea typeface="+mj-ea"/>
                <a:cs typeface="Tahoma"/>
              </a:defRPr>
            </a:lvl1pPr>
          </a:lstStyle>
          <a:p>
            <a:pPr marL="1278255" algn="ctr">
              <a:spcBef>
                <a:spcPts val="130"/>
              </a:spcBef>
            </a:pPr>
            <a:r>
              <a:rPr lang="es-ES" sz="5600" spc="185" dirty="0">
                <a:solidFill>
                  <a:srgbClr val="C00000"/>
                </a:solidFill>
                <a:effectLst>
                  <a:outerShdw blurRad="38100" dist="38100" dir="2700000" algn="tl">
                    <a:srgbClr val="000000">
                      <a:alpha val="43137"/>
                    </a:srgbClr>
                  </a:outerShdw>
                </a:effectLst>
              </a:rPr>
              <a:t>EL SOCIALISMO EN LA PROVINCIA II</a:t>
            </a:r>
            <a:endParaRPr lang="es-ES" sz="5600" spc="240" dirty="0">
              <a:solidFill>
                <a:srgbClr val="C00000"/>
              </a:solidFill>
              <a:effectLst>
                <a:outerShdw blurRad="38100" dist="38100" dir="2700000" algn="tl">
                  <a:srgbClr val="000000">
                    <a:alpha val="43137"/>
                  </a:srgbClr>
                </a:outerShdw>
              </a:effectLst>
            </a:endParaRPr>
          </a:p>
        </p:txBody>
      </p:sp>
      <p:grpSp>
        <p:nvGrpSpPr>
          <p:cNvPr id="14" name="object 15">
            <a:extLst>
              <a:ext uri="{FF2B5EF4-FFF2-40B4-BE49-F238E27FC236}">
                <a16:creationId xmlns:a16="http://schemas.microsoft.com/office/drawing/2014/main" id="{F3A95781-C902-0346-0AC4-D921CAD579BA}"/>
              </a:ext>
            </a:extLst>
          </p:cNvPr>
          <p:cNvGrpSpPr/>
          <p:nvPr/>
        </p:nvGrpSpPr>
        <p:grpSpPr>
          <a:xfrm>
            <a:off x="818094" y="4207163"/>
            <a:ext cx="8108315" cy="4699000"/>
            <a:chOff x="521212" y="9871174"/>
            <a:chExt cx="8108315" cy="4699000"/>
          </a:xfrm>
        </p:grpSpPr>
        <p:pic>
          <p:nvPicPr>
            <p:cNvPr id="15" name="object 16">
              <a:extLst>
                <a:ext uri="{FF2B5EF4-FFF2-40B4-BE49-F238E27FC236}">
                  <a16:creationId xmlns:a16="http://schemas.microsoft.com/office/drawing/2014/main" id="{9492C80B-A6D1-4291-9AA9-24D45C0FD879}"/>
                </a:ext>
              </a:extLst>
            </p:cNvPr>
            <p:cNvPicPr/>
            <p:nvPr/>
          </p:nvPicPr>
          <p:blipFill>
            <a:blip r:embed="rId2" cstate="print"/>
            <a:stretch>
              <a:fillRect/>
            </a:stretch>
          </p:blipFill>
          <p:spPr>
            <a:xfrm>
              <a:off x="521212" y="9871174"/>
              <a:ext cx="8108167" cy="4698990"/>
            </a:xfrm>
            <a:prstGeom prst="rect">
              <a:avLst/>
            </a:prstGeom>
            <a:ln>
              <a:noFill/>
            </a:ln>
            <a:effectLst>
              <a:outerShdw blurRad="292100" dist="139700" dir="2700000" algn="tl" rotWithShape="0">
                <a:srgbClr val="333333">
                  <a:alpha val="65000"/>
                </a:srgbClr>
              </a:outerShdw>
            </a:effectLst>
          </p:spPr>
        </p:pic>
        <p:pic>
          <p:nvPicPr>
            <p:cNvPr id="16" name="object 17">
              <a:extLst>
                <a:ext uri="{FF2B5EF4-FFF2-40B4-BE49-F238E27FC236}">
                  <a16:creationId xmlns:a16="http://schemas.microsoft.com/office/drawing/2014/main" id="{93F375B9-FE08-37CE-DBC5-65B85A2B4ECE}"/>
                </a:ext>
              </a:extLst>
            </p:cNvPr>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26450" y="9878948"/>
              <a:ext cx="8068303" cy="4660250"/>
            </a:xfrm>
            <a:prstGeom prst="rect">
              <a:avLst/>
            </a:prstGeom>
            <a:ln>
              <a:noFill/>
            </a:ln>
            <a:effectLst>
              <a:outerShdw blurRad="292100" dist="139700" dir="2700000" algn="tl" rotWithShape="0">
                <a:srgbClr val="333333">
                  <a:alpha val="65000"/>
                </a:srgbClr>
              </a:outerShdw>
            </a:effectLst>
          </p:spPr>
        </p:pic>
      </p:grpSp>
      <p:sp>
        <p:nvSpPr>
          <p:cNvPr id="20" name="object 10">
            <a:extLst>
              <a:ext uri="{FF2B5EF4-FFF2-40B4-BE49-F238E27FC236}">
                <a16:creationId xmlns:a16="http://schemas.microsoft.com/office/drawing/2014/main" id="{D765B1B2-1021-6E04-E68D-36B96FAFFB98}"/>
              </a:ext>
            </a:extLst>
          </p:cNvPr>
          <p:cNvSpPr txBox="1"/>
          <p:nvPr/>
        </p:nvSpPr>
        <p:spPr>
          <a:xfrm>
            <a:off x="15652752" y="12576334"/>
            <a:ext cx="3542607" cy="2214709"/>
          </a:xfrm>
          <a:prstGeom prst="rect">
            <a:avLst/>
          </a:prstGeom>
        </p:spPr>
        <p:txBody>
          <a:bodyPr vert="horz" wrap="square" lIns="0" tIns="16510" rIns="0" bIns="0" rtlCol="0">
            <a:spAutoFit/>
          </a:bodyPr>
          <a:lstStyle/>
          <a:p>
            <a:pPr marL="12700">
              <a:lnSpc>
                <a:spcPct val="100000"/>
              </a:lnSpc>
              <a:spcBef>
                <a:spcPts val="130"/>
              </a:spcBef>
            </a:pPr>
            <a:r>
              <a:rPr sz="1200" b="1" spc="-10" dirty="0">
                <a:solidFill>
                  <a:srgbClr val="C00000"/>
                </a:solidFill>
                <a:latin typeface="Century Gothic" panose="020B0502020202020204" pitchFamily="34" charset="0"/>
                <a:cs typeface="Tahoma"/>
              </a:rPr>
              <a:t>IMÁGENES</a:t>
            </a:r>
            <a:r>
              <a:rPr sz="1200" spc="-10" dirty="0">
                <a:solidFill>
                  <a:srgbClr val="C00000"/>
                </a:solidFill>
                <a:latin typeface="Century Gothic" panose="020B0502020202020204" pitchFamily="34" charset="0"/>
                <a:cs typeface="Gabriola"/>
              </a:rPr>
              <a:t>:</a:t>
            </a:r>
            <a:endParaRPr lang="es-ES" sz="1200" spc="-10" dirty="0">
              <a:solidFill>
                <a:srgbClr val="C00000"/>
              </a:solidFill>
              <a:latin typeface="Century Gothic" panose="020B0502020202020204" pitchFamily="34" charset="0"/>
              <a:cs typeface="Gabriola"/>
            </a:endParaRPr>
          </a:p>
          <a:p>
            <a:pPr marL="12700">
              <a:lnSpc>
                <a:spcPct val="100000"/>
              </a:lnSpc>
              <a:spcBef>
                <a:spcPts val="130"/>
              </a:spcBef>
            </a:pPr>
            <a:endParaRPr sz="1200" dirty="0">
              <a:latin typeface="Century Gothic" panose="020B0502020202020204" pitchFamily="34" charset="0"/>
              <a:cs typeface="Gabriola"/>
            </a:endParaRPr>
          </a:p>
          <a:p>
            <a:pPr marL="241300" indent="-228600">
              <a:lnSpc>
                <a:spcPct val="100000"/>
              </a:lnSpc>
              <a:spcBef>
                <a:spcPts val="20"/>
              </a:spcBef>
              <a:buAutoNum type="arabicPeriod"/>
              <a:tabLst>
                <a:tab pos="267970" algn="l"/>
              </a:tabLst>
            </a:pPr>
            <a:r>
              <a:rPr lang="es-ES" sz="1200" spc="-30" dirty="0">
                <a:latin typeface="Century Gothic" panose="020B0502020202020204" pitchFamily="34" charset="0"/>
                <a:cs typeface="Trebuchet MS"/>
              </a:rPr>
              <a:t>Agrupación</a:t>
            </a:r>
            <a:r>
              <a:rPr lang="es-ES" sz="1200" spc="-105" dirty="0">
                <a:latin typeface="Century Gothic" panose="020B0502020202020204" pitchFamily="34" charset="0"/>
                <a:cs typeface="Trebuchet MS"/>
              </a:rPr>
              <a:t> </a:t>
            </a:r>
            <a:r>
              <a:rPr lang="es-ES" sz="1200" spc="-60" dirty="0">
                <a:latin typeface="Century Gothic" panose="020B0502020202020204" pitchFamily="34" charset="0"/>
                <a:cs typeface="Trebuchet MS"/>
              </a:rPr>
              <a:t>Socialista</a:t>
            </a:r>
            <a:r>
              <a:rPr lang="es-ES" sz="1200" spc="-55" dirty="0">
                <a:latin typeface="Century Gothic" panose="020B0502020202020204" pitchFamily="34" charset="0"/>
                <a:cs typeface="Trebuchet MS"/>
              </a:rPr>
              <a:t> de</a:t>
            </a:r>
            <a:r>
              <a:rPr lang="es-ES" sz="1200" spc="-150" dirty="0">
                <a:latin typeface="Century Gothic" panose="020B0502020202020204" pitchFamily="34" charset="0"/>
                <a:cs typeface="Trebuchet MS"/>
              </a:rPr>
              <a:t> </a:t>
            </a:r>
            <a:r>
              <a:rPr lang="es-ES" sz="1200" spc="-35" dirty="0">
                <a:latin typeface="Century Gothic" panose="020B0502020202020204" pitchFamily="34" charset="0"/>
                <a:cs typeface="Trebuchet MS"/>
              </a:rPr>
              <a:t>Villalgordo</a:t>
            </a:r>
            <a:r>
              <a:rPr lang="es-ES" sz="1200" spc="-60" dirty="0">
                <a:latin typeface="Century Gothic" panose="020B0502020202020204" pitchFamily="34" charset="0"/>
                <a:cs typeface="Trebuchet MS"/>
              </a:rPr>
              <a:t> </a:t>
            </a:r>
            <a:r>
              <a:rPr lang="es-ES" sz="1200" spc="-50" dirty="0">
                <a:latin typeface="Century Gothic" panose="020B0502020202020204" pitchFamily="34" charset="0"/>
                <a:cs typeface="Trebuchet MS"/>
              </a:rPr>
              <a:t>de</a:t>
            </a:r>
            <a:r>
              <a:rPr lang="es-ES" sz="1200" spc="-25" dirty="0">
                <a:latin typeface="Century Gothic" panose="020B0502020202020204" pitchFamily="34" charset="0"/>
                <a:cs typeface="Trebuchet MS"/>
              </a:rPr>
              <a:t> </a:t>
            </a:r>
            <a:r>
              <a:rPr lang="es-ES" sz="1200" spc="-80" dirty="0">
                <a:latin typeface="Century Gothic" panose="020B0502020202020204" pitchFamily="34" charset="0"/>
                <a:cs typeface="Trebuchet MS"/>
              </a:rPr>
              <a:t>Júcar</a:t>
            </a:r>
            <a:r>
              <a:rPr lang="es-ES" sz="1200" spc="-65" dirty="0">
                <a:latin typeface="Century Gothic" panose="020B0502020202020204" pitchFamily="34" charset="0"/>
                <a:cs typeface="Trebuchet MS"/>
              </a:rPr>
              <a:t> </a:t>
            </a:r>
            <a:r>
              <a:rPr lang="es-ES" sz="1200" spc="-35" dirty="0">
                <a:latin typeface="Century Gothic" panose="020B0502020202020204" pitchFamily="34" charset="0"/>
                <a:cs typeface="Trebuchet MS"/>
              </a:rPr>
              <a:t>(Albacete),</a:t>
            </a:r>
            <a:r>
              <a:rPr lang="es-ES" sz="1200" dirty="0">
                <a:latin typeface="Century Gothic" panose="020B0502020202020204" pitchFamily="34" charset="0"/>
                <a:cs typeface="Trebuchet MS"/>
              </a:rPr>
              <a:t>1920-</a:t>
            </a:r>
            <a:r>
              <a:rPr lang="es-ES" sz="1200" spc="-10" dirty="0">
                <a:latin typeface="Century Gothic" panose="020B0502020202020204" pitchFamily="34" charset="0"/>
                <a:cs typeface="Trebuchet MS"/>
              </a:rPr>
              <a:t>1921.</a:t>
            </a:r>
          </a:p>
          <a:p>
            <a:pPr marL="241300" indent="-228600">
              <a:lnSpc>
                <a:spcPct val="100000"/>
              </a:lnSpc>
              <a:spcBef>
                <a:spcPts val="20"/>
              </a:spcBef>
              <a:buAutoNum type="arabicPeriod"/>
              <a:tabLst>
                <a:tab pos="267970" algn="l"/>
              </a:tabLst>
            </a:pPr>
            <a:r>
              <a:rPr lang="es-ES" sz="1200" dirty="0">
                <a:latin typeface="Century Gothic" panose="020B0502020202020204" pitchFamily="34" charset="0"/>
              </a:rPr>
              <a:t>Cuadro extraído del libro de Manuel Requena “Partidos, elecciones y élite política en la provincia de Albacete 1931-1933”, elaborado por VILAR.J. y EGEA. P.M. “Movimiento obrero en Albacete”, pág. 83.</a:t>
            </a:r>
            <a:r>
              <a:rPr lang="es-ES" sz="1200" spc="-30" dirty="0">
                <a:latin typeface="Century Gothic" panose="020B0502020202020204" pitchFamily="34" charset="0"/>
                <a:cs typeface="Trebuchet MS"/>
              </a:rPr>
              <a:t> </a:t>
            </a:r>
          </a:p>
          <a:p>
            <a:pPr marL="241300" indent="-228600">
              <a:lnSpc>
                <a:spcPct val="100000"/>
              </a:lnSpc>
              <a:spcBef>
                <a:spcPts val="20"/>
              </a:spcBef>
              <a:buAutoNum type="arabicPeriod"/>
              <a:tabLst>
                <a:tab pos="267970" algn="l"/>
              </a:tabLst>
            </a:pPr>
            <a:r>
              <a:rPr lang="es-ES" sz="1200" spc="-30" dirty="0">
                <a:latin typeface="Century Gothic" panose="020B0502020202020204" pitchFamily="34" charset="0"/>
                <a:cs typeface="Trebuchet MS"/>
              </a:rPr>
              <a:t>Segadores, 1920.</a:t>
            </a:r>
          </a:p>
          <a:p>
            <a:pPr marL="267970">
              <a:lnSpc>
                <a:spcPct val="100000"/>
              </a:lnSpc>
              <a:spcBef>
                <a:spcPts val="20"/>
              </a:spcBef>
            </a:pPr>
            <a:endParaRPr lang="es-ES" sz="1100" spc="-10" dirty="0">
              <a:latin typeface="Trebuchet MS"/>
              <a:cs typeface="Trebuchet MS"/>
            </a:endParaRPr>
          </a:p>
          <a:p>
            <a:pPr marL="267970">
              <a:lnSpc>
                <a:spcPct val="100000"/>
              </a:lnSpc>
              <a:spcBef>
                <a:spcPts val="20"/>
              </a:spcBef>
            </a:pPr>
            <a:endParaRPr lang="es-ES" sz="1100" dirty="0">
              <a:latin typeface="Trebuchet MS"/>
              <a:cs typeface="Trebuchet MS"/>
            </a:endParaRPr>
          </a:p>
        </p:txBody>
      </p:sp>
      <p:pic>
        <p:nvPicPr>
          <p:cNvPr id="17" name="Imagen 16">
            <a:extLst>
              <a:ext uri="{FF2B5EF4-FFF2-40B4-BE49-F238E27FC236}">
                <a16:creationId xmlns:a16="http://schemas.microsoft.com/office/drawing/2014/main" id="{28F23B3B-89C0-4CA1-004C-5202CABB4B90}"/>
              </a:ext>
            </a:extLst>
          </p:cNvPr>
          <p:cNvPicPr>
            <a:picLocks noChangeAspect="1"/>
          </p:cNvPicPr>
          <p:nvPr/>
        </p:nvPicPr>
        <p:blipFill>
          <a:blip r:embed="rId5">
            <a:alphaModFix amt="20000"/>
            <a:extLst>
              <a:ext uri="{BEBA8EAE-BF5A-486C-A8C5-ECC9F3942E4B}">
                <a14:imgProps xmlns:a14="http://schemas.microsoft.com/office/drawing/2010/main">
                  <a14:imgLayer r:embed="rId6">
                    <a14:imgEffect>
                      <a14:artisticChalkSketch/>
                    </a14:imgEffect>
                  </a14:imgLayer>
                </a14:imgProps>
              </a:ext>
            </a:extLst>
          </a:blip>
          <a:stretch>
            <a:fillRect/>
          </a:stretch>
        </p:blipFill>
        <p:spPr>
          <a:xfrm>
            <a:off x="16939399" y="33811"/>
            <a:ext cx="2518570" cy="3556013"/>
          </a:xfrm>
          <a:prstGeom prst="rect">
            <a:avLst/>
          </a:prstGeom>
          <a:ln>
            <a:noFill/>
          </a:ln>
        </p:spPr>
      </p:pic>
      <p:grpSp>
        <p:nvGrpSpPr>
          <p:cNvPr id="18" name="Grupo 17"/>
          <p:cNvGrpSpPr/>
          <p:nvPr/>
        </p:nvGrpSpPr>
        <p:grpSpPr>
          <a:xfrm>
            <a:off x="298450" y="-10102"/>
            <a:ext cx="2518570" cy="3599926"/>
            <a:chOff x="298450" y="-10102"/>
            <a:chExt cx="2518570" cy="3599926"/>
          </a:xfrm>
        </p:grpSpPr>
        <p:sp>
          <p:nvSpPr>
            <p:cNvPr id="19" name="Rectángulo 18"/>
            <p:cNvSpPr/>
            <p:nvPr/>
          </p:nvSpPr>
          <p:spPr>
            <a:xfrm>
              <a:off x="298450" y="-10102"/>
              <a:ext cx="2518570" cy="3599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B23039"/>
                </a:solidFill>
              </a:endParaRPr>
            </a:p>
          </p:txBody>
        </p:sp>
        <p:pic>
          <p:nvPicPr>
            <p:cNvPr id="21" name="Imagen 20" descr="Texto&#10;&#10;El contenido generado por IA puede ser incorrecto.">
              <a:extLst>
                <a:ext uri="{FF2B5EF4-FFF2-40B4-BE49-F238E27FC236}">
                  <a16:creationId xmlns:a16="http://schemas.microsoft.com/office/drawing/2014/main" id="{79B82A47-AD45-909E-55A9-29C1846181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040" y="2612093"/>
              <a:ext cx="1746250" cy="859790"/>
            </a:xfrm>
            <a:prstGeom prst="rect">
              <a:avLst/>
            </a:prstGeom>
          </p:spPr>
        </p:pic>
        <p:sp>
          <p:nvSpPr>
            <p:cNvPr id="22" name="CuadroTexto 21"/>
            <p:cNvSpPr txBox="1"/>
            <p:nvPr/>
          </p:nvSpPr>
          <p:spPr>
            <a:xfrm>
              <a:off x="298450" y="176712"/>
              <a:ext cx="2412840" cy="830997"/>
            </a:xfrm>
            <a:prstGeom prst="rect">
              <a:avLst/>
            </a:prstGeom>
            <a:noFill/>
          </p:spPr>
          <p:txBody>
            <a:bodyPr wrap="none" rtlCol="0">
              <a:spAutoFit/>
            </a:bodyPr>
            <a:lstStyle/>
            <a:p>
              <a:pPr algn="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ABLO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I</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GLESIAS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OSSE</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Un siglo de su legado</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en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A</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lbacete</a:t>
              </a:r>
            </a:p>
          </p:txBody>
        </p:sp>
      </p:grpSp>
      <p:sp>
        <p:nvSpPr>
          <p:cNvPr id="24" name="Rectángulo: esquinas redondeadas 29">
            <a:extLst>
              <a:ext uri="{FF2B5EF4-FFF2-40B4-BE49-F238E27FC236}">
                <a16:creationId xmlns:a16="http://schemas.microsoft.com/office/drawing/2014/main" id="{C8A09983-32CC-A7E9-4219-D7D4A827798B}"/>
              </a:ext>
            </a:extLst>
          </p:cNvPr>
          <p:cNvSpPr/>
          <p:nvPr/>
        </p:nvSpPr>
        <p:spPr>
          <a:xfrm>
            <a:off x="15370169" y="9270886"/>
            <a:ext cx="3985259" cy="2874563"/>
          </a:xfrm>
          <a:prstGeom prst="roundRect">
            <a:avLst>
              <a:gd name="adj" fmla="val 0"/>
            </a:avLst>
          </a:prstGeom>
          <a:solidFill>
            <a:schemeClr val="bg1">
              <a:lumMod val="95000"/>
            </a:schemeClr>
          </a:solidFill>
          <a:ln w="3175">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CuadroTexto 24">
            <a:extLst>
              <a:ext uri="{FF2B5EF4-FFF2-40B4-BE49-F238E27FC236}">
                <a16:creationId xmlns:a16="http://schemas.microsoft.com/office/drawing/2014/main" id="{745E0845-CD84-302B-D77E-413B7F32BAEF}"/>
              </a:ext>
            </a:extLst>
          </p:cNvPr>
          <p:cNvSpPr txBox="1"/>
          <p:nvPr/>
        </p:nvSpPr>
        <p:spPr>
          <a:xfrm>
            <a:off x="15165488" y="9384132"/>
            <a:ext cx="4394618" cy="687368"/>
          </a:xfrm>
          <a:prstGeom prst="rect">
            <a:avLst/>
          </a:prstGeom>
          <a:noFill/>
        </p:spPr>
        <p:txBody>
          <a:bodyPr wrap="square">
            <a:spAutoFit/>
          </a:bodyPr>
          <a:lstStyle/>
          <a:p>
            <a:pPr algn="ctr">
              <a:spcAft>
                <a:spcPts val="800"/>
              </a:spcAft>
              <a:buNone/>
            </a:pPr>
            <a:r>
              <a:rPr lang="es-ES" sz="1600" kern="1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EVOLUCIÓN DE LA AFILACIÓN EN UGT </a:t>
            </a:r>
          </a:p>
          <a:p>
            <a:pPr algn="ctr">
              <a:spcAft>
                <a:spcPts val="800"/>
              </a:spcAft>
              <a:buNone/>
            </a:pPr>
            <a:r>
              <a:rPr lang="es-ES" sz="1600" kern="1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 LA PROVINCIA, DE 1916 A 1922</a:t>
            </a:r>
          </a:p>
        </p:txBody>
      </p:sp>
      <p:graphicFrame>
        <p:nvGraphicFramePr>
          <p:cNvPr id="26" name="Tabla 25">
            <a:extLst>
              <a:ext uri="{FF2B5EF4-FFF2-40B4-BE49-F238E27FC236}">
                <a16:creationId xmlns:a16="http://schemas.microsoft.com/office/drawing/2014/main" id="{52A20622-F18B-F2F0-EF2B-80591FFEC009}"/>
              </a:ext>
            </a:extLst>
          </p:cNvPr>
          <p:cNvGraphicFramePr>
            <a:graphicFrameLocks noGrp="1"/>
          </p:cNvGraphicFramePr>
          <p:nvPr>
            <p:extLst>
              <p:ext uri="{D42A27DB-BD31-4B8C-83A1-F6EECF244321}">
                <p14:modId xmlns:p14="http://schemas.microsoft.com/office/powerpoint/2010/main" val="2018075025"/>
              </p:ext>
            </p:extLst>
          </p:nvPr>
        </p:nvGraphicFramePr>
        <p:xfrm>
          <a:off x="15499305" y="10121042"/>
          <a:ext cx="3726985" cy="1899032"/>
        </p:xfrm>
        <a:graphic>
          <a:graphicData uri="http://schemas.openxmlformats.org/drawingml/2006/table">
            <a:tbl>
              <a:tblPr firstRow="1" firstCol="1" bandRow="1">
                <a:tableStyleId>{E8034E78-7F5D-4C2E-B375-FC64B27BC917}</a:tableStyleId>
              </a:tblPr>
              <a:tblGrid>
                <a:gridCol w="1070523">
                  <a:extLst>
                    <a:ext uri="{9D8B030D-6E8A-4147-A177-3AD203B41FA5}">
                      <a16:colId xmlns:a16="http://schemas.microsoft.com/office/drawing/2014/main" val="3281066175"/>
                    </a:ext>
                  </a:extLst>
                </a:gridCol>
                <a:gridCol w="1284862">
                  <a:extLst>
                    <a:ext uri="{9D8B030D-6E8A-4147-A177-3AD203B41FA5}">
                      <a16:colId xmlns:a16="http://schemas.microsoft.com/office/drawing/2014/main" val="3134822405"/>
                    </a:ext>
                  </a:extLst>
                </a:gridCol>
                <a:gridCol w="1371600">
                  <a:extLst>
                    <a:ext uri="{9D8B030D-6E8A-4147-A177-3AD203B41FA5}">
                      <a16:colId xmlns:a16="http://schemas.microsoft.com/office/drawing/2014/main" val="554261103"/>
                    </a:ext>
                  </a:extLst>
                </a:gridCol>
              </a:tblGrid>
              <a:tr h="0">
                <a:tc>
                  <a:txBody>
                    <a:bodyPr/>
                    <a:lstStyle/>
                    <a:p>
                      <a:pPr>
                        <a:lnSpc>
                          <a:spcPct val="115000"/>
                        </a:lnSpc>
                        <a:spcAft>
                          <a:spcPts val="800"/>
                        </a:spcAft>
                        <a:buNone/>
                      </a:pPr>
                      <a:r>
                        <a:rPr lang="es-ES" sz="1600" b="0" kern="100" dirty="0">
                          <a:effectLst/>
                          <a:latin typeface="Tahoma" panose="020B0604030504040204" pitchFamily="34" charset="0"/>
                          <a:ea typeface="Tahoma" panose="020B0604030504040204" pitchFamily="34" charset="0"/>
                          <a:cs typeface="Tahoma" panose="020B0604030504040204" pitchFamily="34" charset="0"/>
                        </a:rPr>
                        <a:t>FECHA</a:t>
                      </a:r>
                    </a:p>
                  </a:txBody>
                  <a:tcPr marL="68580" marR="68580" marT="0" marB="0"/>
                </a:tc>
                <a:tc>
                  <a:txBody>
                    <a:bodyPr/>
                    <a:lstStyle/>
                    <a:p>
                      <a:pPr>
                        <a:lnSpc>
                          <a:spcPct val="115000"/>
                        </a:lnSpc>
                        <a:spcAft>
                          <a:spcPts val="800"/>
                        </a:spcAft>
                        <a:buNone/>
                      </a:pPr>
                      <a:r>
                        <a:rPr lang="es-ES" sz="1600" b="0" kern="100" dirty="0">
                          <a:effectLst/>
                          <a:latin typeface="Tahoma" panose="020B0604030504040204" pitchFamily="34" charset="0"/>
                          <a:ea typeface="Tahoma" panose="020B0604030504040204" pitchFamily="34" charset="0"/>
                          <a:cs typeface="Tahoma" panose="020B0604030504040204" pitchFamily="34" charset="0"/>
                        </a:rPr>
                        <a:t>SECCIONES</a:t>
                      </a:r>
                    </a:p>
                  </a:txBody>
                  <a:tcPr marL="68580" marR="68580" marT="0" marB="0"/>
                </a:tc>
                <a:tc>
                  <a:txBody>
                    <a:bodyPr/>
                    <a:lstStyle/>
                    <a:p>
                      <a:pPr>
                        <a:lnSpc>
                          <a:spcPct val="115000"/>
                        </a:lnSpc>
                        <a:spcAft>
                          <a:spcPts val="800"/>
                        </a:spcAft>
                        <a:buNone/>
                      </a:pPr>
                      <a:r>
                        <a:rPr lang="es-ES" sz="1600" b="0" kern="100" dirty="0">
                          <a:effectLst/>
                          <a:latin typeface="Tahoma" panose="020B0604030504040204" pitchFamily="34" charset="0"/>
                          <a:ea typeface="Tahoma" panose="020B0604030504040204" pitchFamily="34" charset="0"/>
                          <a:cs typeface="Tahoma" panose="020B0604030504040204" pitchFamily="34" charset="0"/>
                        </a:rPr>
                        <a:t>FEDERADOS</a:t>
                      </a:r>
                    </a:p>
                  </a:txBody>
                  <a:tcPr marL="68580" marR="68580" marT="0" marB="0"/>
                </a:tc>
                <a:extLst>
                  <a:ext uri="{0D108BD9-81ED-4DB2-BD59-A6C34878D82A}">
                    <a16:rowId xmlns:a16="http://schemas.microsoft.com/office/drawing/2014/main" val="1915933209"/>
                  </a:ext>
                </a:extLst>
              </a:tr>
              <a:tr h="0">
                <a:tc>
                  <a:txBody>
                    <a:bodyPr/>
                    <a:lstStyle/>
                    <a:p>
                      <a:pPr>
                        <a:lnSpc>
                          <a:spcPct val="115000"/>
                        </a:lnSpc>
                        <a:spcAft>
                          <a:spcPts val="800"/>
                        </a:spcAft>
                        <a:buNone/>
                      </a:pPr>
                      <a:r>
                        <a:rPr lang="es-ES" sz="1200" kern="100" dirty="0">
                          <a:effectLst/>
                          <a:latin typeface="Tahoma" panose="020B0604030504040204" pitchFamily="34" charset="0"/>
                          <a:ea typeface="Tahoma" panose="020B0604030504040204" pitchFamily="34" charset="0"/>
                          <a:cs typeface="Tahoma" panose="020B0604030504040204" pitchFamily="34" charset="0"/>
                        </a:rPr>
                        <a:t>Enero 1916</a:t>
                      </a:r>
                    </a:p>
                    <a:p>
                      <a:pPr>
                        <a:lnSpc>
                          <a:spcPct val="115000"/>
                        </a:lnSpc>
                        <a:spcAft>
                          <a:spcPts val="800"/>
                        </a:spcAft>
                        <a:buNone/>
                      </a:pPr>
                      <a:r>
                        <a:rPr lang="es-ES" sz="1200" kern="100" dirty="0">
                          <a:effectLst/>
                          <a:latin typeface="Tahoma" panose="020B0604030504040204" pitchFamily="34" charset="0"/>
                          <a:ea typeface="Tahoma" panose="020B0604030504040204" pitchFamily="34" charset="0"/>
                          <a:cs typeface="Tahoma" panose="020B0604030504040204" pitchFamily="34" charset="0"/>
                        </a:rPr>
                        <a:t>Julio 1918</a:t>
                      </a:r>
                    </a:p>
                    <a:p>
                      <a:pPr>
                        <a:lnSpc>
                          <a:spcPct val="115000"/>
                        </a:lnSpc>
                        <a:spcAft>
                          <a:spcPts val="800"/>
                        </a:spcAft>
                        <a:buNone/>
                      </a:pPr>
                      <a:r>
                        <a:rPr lang="es-ES" sz="1200" kern="100" dirty="0">
                          <a:effectLst/>
                          <a:latin typeface="Tahoma" panose="020B0604030504040204" pitchFamily="34" charset="0"/>
                          <a:ea typeface="Tahoma" panose="020B0604030504040204" pitchFamily="34" charset="0"/>
                          <a:cs typeface="Tahoma" panose="020B0604030504040204" pitchFamily="34" charset="0"/>
                        </a:rPr>
                        <a:t>Mayo 1920</a:t>
                      </a:r>
                    </a:p>
                    <a:p>
                      <a:pPr>
                        <a:lnSpc>
                          <a:spcPct val="115000"/>
                        </a:lnSpc>
                        <a:spcAft>
                          <a:spcPts val="800"/>
                        </a:spcAft>
                        <a:buNone/>
                      </a:pPr>
                      <a:r>
                        <a:rPr lang="es-ES" sz="1200" kern="100" dirty="0">
                          <a:effectLst/>
                          <a:latin typeface="Tahoma" panose="020B0604030504040204" pitchFamily="34" charset="0"/>
                          <a:ea typeface="Tahoma" panose="020B0604030504040204" pitchFamily="34" charset="0"/>
                          <a:cs typeface="Tahoma" panose="020B0604030504040204" pitchFamily="34" charset="0"/>
                        </a:rPr>
                        <a:t>Julio 1921</a:t>
                      </a:r>
                    </a:p>
                    <a:p>
                      <a:pPr>
                        <a:lnSpc>
                          <a:spcPct val="115000"/>
                        </a:lnSpc>
                        <a:spcAft>
                          <a:spcPts val="800"/>
                        </a:spcAft>
                        <a:buNone/>
                      </a:pPr>
                      <a:r>
                        <a:rPr lang="es-ES" sz="1200" kern="100" dirty="0">
                          <a:effectLst/>
                          <a:latin typeface="Tahoma" panose="020B0604030504040204" pitchFamily="34" charset="0"/>
                          <a:ea typeface="Tahoma" panose="020B0604030504040204" pitchFamily="34" charset="0"/>
                          <a:cs typeface="Tahoma" panose="020B0604030504040204" pitchFamily="34" charset="0"/>
                        </a:rPr>
                        <a:t>Agosto 1922</a:t>
                      </a:r>
                    </a:p>
                  </a:txBody>
                  <a:tcPr marL="68580" marR="68580" marT="0" marB="0"/>
                </a:tc>
                <a:tc>
                  <a:txBody>
                    <a:bodyPr/>
                    <a:lstStyle/>
                    <a:p>
                      <a:pPr>
                        <a:lnSpc>
                          <a:spcPct val="115000"/>
                        </a:lnSpc>
                        <a:spcAft>
                          <a:spcPts val="800"/>
                        </a:spcAft>
                        <a:buNone/>
                      </a:pPr>
                      <a:r>
                        <a:rPr lang="es-ES" sz="1200" kern="100" dirty="0">
                          <a:effectLst/>
                          <a:latin typeface="Tahoma" panose="020B0604030504040204" pitchFamily="34" charset="0"/>
                          <a:ea typeface="Tahoma" panose="020B0604030504040204" pitchFamily="34" charset="0"/>
                          <a:cs typeface="Tahoma" panose="020B0604030504040204" pitchFamily="34" charset="0"/>
                        </a:rPr>
                        <a:t>3</a:t>
                      </a:r>
                    </a:p>
                    <a:p>
                      <a:pPr>
                        <a:lnSpc>
                          <a:spcPct val="115000"/>
                        </a:lnSpc>
                        <a:spcAft>
                          <a:spcPts val="800"/>
                        </a:spcAft>
                        <a:buNone/>
                      </a:pPr>
                      <a:r>
                        <a:rPr lang="es-ES" sz="1200" kern="100" dirty="0">
                          <a:effectLst/>
                          <a:latin typeface="Tahoma" panose="020B0604030504040204" pitchFamily="34" charset="0"/>
                          <a:ea typeface="Tahoma" panose="020B0604030504040204" pitchFamily="34" charset="0"/>
                          <a:cs typeface="Tahoma" panose="020B0604030504040204" pitchFamily="34" charset="0"/>
                        </a:rPr>
                        <a:t>3</a:t>
                      </a:r>
                    </a:p>
                    <a:p>
                      <a:pPr>
                        <a:lnSpc>
                          <a:spcPct val="115000"/>
                        </a:lnSpc>
                        <a:spcAft>
                          <a:spcPts val="800"/>
                        </a:spcAft>
                        <a:buNone/>
                      </a:pPr>
                      <a:r>
                        <a:rPr lang="es-ES" sz="1200" kern="100" dirty="0">
                          <a:effectLst/>
                          <a:latin typeface="Tahoma" panose="020B0604030504040204" pitchFamily="34" charset="0"/>
                          <a:ea typeface="Tahoma" panose="020B0604030504040204" pitchFamily="34" charset="0"/>
                          <a:cs typeface="Tahoma" panose="020B0604030504040204" pitchFamily="34" charset="0"/>
                        </a:rPr>
                        <a:t>14</a:t>
                      </a:r>
                    </a:p>
                    <a:p>
                      <a:pPr>
                        <a:lnSpc>
                          <a:spcPct val="115000"/>
                        </a:lnSpc>
                        <a:spcAft>
                          <a:spcPts val="800"/>
                        </a:spcAft>
                        <a:buNone/>
                      </a:pPr>
                      <a:r>
                        <a:rPr lang="es-ES" sz="1200" kern="100" dirty="0">
                          <a:effectLst/>
                          <a:latin typeface="Tahoma" panose="020B0604030504040204" pitchFamily="34" charset="0"/>
                          <a:ea typeface="Tahoma" panose="020B0604030504040204" pitchFamily="34" charset="0"/>
                          <a:cs typeface="Tahoma" panose="020B0604030504040204" pitchFamily="34" charset="0"/>
                        </a:rPr>
                        <a:t>19</a:t>
                      </a:r>
                    </a:p>
                    <a:p>
                      <a:pPr>
                        <a:lnSpc>
                          <a:spcPct val="115000"/>
                        </a:lnSpc>
                        <a:spcAft>
                          <a:spcPts val="800"/>
                        </a:spcAft>
                        <a:buNone/>
                      </a:pPr>
                      <a:r>
                        <a:rPr lang="es-ES" sz="1200" kern="100" dirty="0">
                          <a:effectLst/>
                          <a:latin typeface="Tahoma" panose="020B0604030504040204" pitchFamily="34" charset="0"/>
                          <a:ea typeface="Tahoma" panose="020B0604030504040204" pitchFamily="34" charset="0"/>
                          <a:cs typeface="Tahoma" panose="020B0604030504040204" pitchFamily="34" charset="0"/>
                        </a:rPr>
                        <a:t>18</a:t>
                      </a:r>
                    </a:p>
                  </a:txBody>
                  <a:tcPr marL="68580" marR="68580" marT="0" marB="0"/>
                </a:tc>
                <a:tc>
                  <a:txBody>
                    <a:bodyPr/>
                    <a:lstStyle/>
                    <a:p>
                      <a:pPr>
                        <a:lnSpc>
                          <a:spcPct val="115000"/>
                        </a:lnSpc>
                        <a:spcAft>
                          <a:spcPts val="800"/>
                        </a:spcAft>
                        <a:buNone/>
                      </a:pPr>
                      <a:r>
                        <a:rPr lang="es-ES" sz="1200" kern="100" dirty="0">
                          <a:effectLst/>
                          <a:latin typeface="Tahoma" panose="020B0604030504040204" pitchFamily="34" charset="0"/>
                          <a:ea typeface="Tahoma" panose="020B0604030504040204" pitchFamily="34" charset="0"/>
                          <a:cs typeface="Tahoma" panose="020B0604030504040204" pitchFamily="34" charset="0"/>
                        </a:rPr>
                        <a:t>290</a:t>
                      </a:r>
                    </a:p>
                    <a:p>
                      <a:pPr>
                        <a:lnSpc>
                          <a:spcPct val="115000"/>
                        </a:lnSpc>
                        <a:spcAft>
                          <a:spcPts val="800"/>
                        </a:spcAft>
                        <a:buNone/>
                      </a:pPr>
                      <a:r>
                        <a:rPr lang="es-ES" sz="1200" kern="100" dirty="0">
                          <a:effectLst/>
                          <a:latin typeface="Tahoma" panose="020B0604030504040204" pitchFamily="34" charset="0"/>
                          <a:ea typeface="Tahoma" panose="020B0604030504040204" pitchFamily="34" charset="0"/>
                          <a:cs typeface="Tahoma" panose="020B0604030504040204" pitchFamily="34" charset="0"/>
                        </a:rPr>
                        <a:t>222</a:t>
                      </a:r>
                    </a:p>
                    <a:p>
                      <a:pPr>
                        <a:lnSpc>
                          <a:spcPct val="115000"/>
                        </a:lnSpc>
                        <a:spcAft>
                          <a:spcPts val="800"/>
                        </a:spcAft>
                        <a:buNone/>
                      </a:pPr>
                      <a:r>
                        <a:rPr lang="es-ES" sz="1200" kern="100" dirty="0">
                          <a:effectLst/>
                          <a:latin typeface="Tahoma" panose="020B0604030504040204" pitchFamily="34" charset="0"/>
                          <a:ea typeface="Tahoma" panose="020B0604030504040204" pitchFamily="34" charset="0"/>
                          <a:cs typeface="Tahoma" panose="020B0604030504040204" pitchFamily="34" charset="0"/>
                        </a:rPr>
                        <a:t>954</a:t>
                      </a:r>
                    </a:p>
                    <a:p>
                      <a:pPr>
                        <a:lnSpc>
                          <a:spcPct val="115000"/>
                        </a:lnSpc>
                        <a:spcAft>
                          <a:spcPts val="800"/>
                        </a:spcAft>
                        <a:buNone/>
                      </a:pPr>
                      <a:r>
                        <a:rPr lang="es-ES" sz="1200" kern="100" dirty="0">
                          <a:effectLst/>
                          <a:latin typeface="Tahoma" panose="020B0604030504040204" pitchFamily="34" charset="0"/>
                          <a:ea typeface="Tahoma" panose="020B0604030504040204" pitchFamily="34" charset="0"/>
                          <a:cs typeface="Tahoma" panose="020B0604030504040204" pitchFamily="34" charset="0"/>
                        </a:rPr>
                        <a:t>1.971</a:t>
                      </a:r>
                    </a:p>
                    <a:p>
                      <a:pPr>
                        <a:lnSpc>
                          <a:spcPct val="115000"/>
                        </a:lnSpc>
                        <a:spcAft>
                          <a:spcPts val="800"/>
                        </a:spcAft>
                        <a:buNone/>
                      </a:pPr>
                      <a:r>
                        <a:rPr lang="es-ES" sz="1200" kern="100" dirty="0">
                          <a:effectLst/>
                          <a:latin typeface="Tahoma" panose="020B0604030504040204" pitchFamily="34" charset="0"/>
                          <a:ea typeface="Tahoma" panose="020B0604030504040204" pitchFamily="34" charset="0"/>
                          <a:cs typeface="Tahoma" panose="020B0604030504040204" pitchFamily="34" charset="0"/>
                        </a:rPr>
                        <a:t>2.036</a:t>
                      </a:r>
                    </a:p>
                  </a:txBody>
                  <a:tcPr marL="68580" marR="68580" marT="0" marB="0"/>
                </a:tc>
                <a:extLst>
                  <a:ext uri="{0D108BD9-81ED-4DB2-BD59-A6C34878D82A}">
                    <a16:rowId xmlns:a16="http://schemas.microsoft.com/office/drawing/2014/main" val="3794062805"/>
                  </a:ext>
                </a:extLst>
              </a:tr>
            </a:tbl>
          </a:graphicData>
        </a:graphic>
      </p:graphicFrame>
      <p:sp>
        <p:nvSpPr>
          <p:cNvPr id="27" name="object 19">
            <a:extLst>
              <a:ext uri="{FF2B5EF4-FFF2-40B4-BE49-F238E27FC236}">
                <a16:creationId xmlns:a16="http://schemas.microsoft.com/office/drawing/2014/main" id="{535EE2F4-DA12-1E64-5723-B43D02ED2379}"/>
              </a:ext>
            </a:extLst>
          </p:cNvPr>
          <p:cNvSpPr txBox="1"/>
          <p:nvPr/>
        </p:nvSpPr>
        <p:spPr>
          <a:xfrm>
            <a:off x="838299" y="3972617"/>
            <a:ext cx="340995" cy="376385"/>
          </a:xfrm>
          <a:prstGeom prst="rect">
            <a:avLst/>
          </a:prstGeom>
          <a:solidFill>
            <a:srgbClr val="C00000"/>
          </a:solidFill>
        </p:spPr>
        <p:txBody>
          <a:bodyPr vert="horz" wrap="square" lIns="0" tIns="6985" rIns="0" bIns="0" rtlCol="0">
            <a:spAutoFit/>
          </a:bodyPr>
          <a:lstStyle/>
          <a:p>
            <a:pPr>
              <a:lnSpc>
                <a:spcPct val="100000"/>
              </a:lnSpc>
              <a:spcBef>
                <a:spcPts val="55"/>
              </a:spcBef>
            </a:pPr>
            <a:endParaRPr sz="800" dirty="0">
              <a:latin typeface="Times New Roman"/>
              <a:cs typeface="Times New Roman"/>
            </a:endParaRPr>
          </a:p>
          <a:p>
            <a:pPr algn="ctr">
              <a:lnSpc>
                <a:spcPct val="100000"/>
              </a:lnSpc>
              <a:spcBef>
                <a:spcPts val="5"/>
              </a:spcBef>
            </a:pPr>
            <a:r>
              <a:rPr lang="es-ES" sz="800" spc="-50" dirty="0">
                <a:solidFill>
                  <a:srgbClr val="FFFFFF"/>
                </a:solidFill>
                <a:latin typeface="Arial Black"/>
                <a:cs typeface="Arial Black"/>
              </a:rPr>
              <a:t>1</a:t>
            </a:r>
          </a:p>
          <a:p>
            <a:pPr algn="ctr">
              <a:lnSpc>
                <a:spcPct val="100000"/>
              </a:lnSpc>
              <a:spcBef>
                <a:spcPts val="5"/>
              </a:spcBef>
            </a:pPr>
            <a:endParaRPr sz="800" dirty="0">
              <a:latin typeface="Arial Black"/>
              <a:cs typeface="Arial Black"/>
            </a:endParaRPr>
          </a:p>
        </p:txBody>
      </p:sp>
      <p:sp>
        <p:nvSpPr>
          <p:cNvPr id="28" name="object 19">
            <a:extLst>
              <a:ext uri="{FF2B5EF4-FFF2-40B4-BE49-F238E27FC236}">
                <a16:creationId xmlns:a16="http://schemas.microsoft.com/office/drawing/2014/main" id="{535EE2F4-DA12-1E64-5723-B43D02ED2379}"/>
              </a:ext>
            </a:extLst>
          </p:cNvPr>
          <p:cNvSpPr txBox="1"/>
          <p:nvPr/>
        </p:nvSpPr>
        <p:spPr>
          <a:xfrm>
            <a:off x="15111154" y="9124087"/>
            <a:ext cx="340995" cy="376385"/>
          </a:xfrm>
          <a:prstGeom prst="rect">
            <a:avLst/>
          </a:prstGeom>
          <a:solidFill>
            <a:srgbClr val="C00000"/>
          </a:solidFill>
        </p:spPr>
        <p:txBody>
          <a:bodyPr vert="horz" wrap="square" lIns="0" tIns="6985" rIns="0" bIns="0" rtlCol="0">
            <a:spAutoFit/>
          </a:bodyPr>
          <a:lstStyle/>
          <a:p>
            <a:pPr>
              <a:lnSpc>
                <a:spcPct val="100000"/>
              </a:lnSpc>
              <a:spcBef>
                <a:spcPts val="55"/>
              </a:spcBef>
            </a:pPr>
            <a:endParaRPr sz="800" dirty="0">
              <a:latin typeface="Times New Roman"/>
              <a:cs typeface="Times New Roman"/>
            </a:endParaRPr>
          </a:p>
          <a:p>
            <a:pPr algn="ctr">
              <a:lnSpc>
                <a:spcPct val="100000"/>
              </a:lnSpc>
              <a:spcBef>
                <a:spcPts val="5"/>
              </a:spcBef>
            </a:pPr>
            <a:r>
              <a:rPr lang="es-ES" sz="800" spc="-50" dirty="0">
                <a:solidFill>
                  <a:srgbClr val="FFFFFF"/>
                </a:solidFill>
                <a:latin typeface="Arial Black"/>
                <a:cs typeface="Arial Black"/>
              </a:rPr>
              <a:t>2</a:t>
            </a:r>
          </a:p>
          <a:p>
            <a:pPr algn="ctr">
              <a:lnSpc>
                <a:spcPct val="100000"/>
              </a:lnSpc>
              <a:spcBef>
                <a:spcPts val="5"/>
              </a:spcBef>
            </a:pPr>
            <a:endParaRPr sz="800" dirty="0">
              <a:latin typeface="Arial Black"/>
              <a:cs typeface="Arial Black"/>
            </a:endParaRPr>
          </a:p>
        </p:txBody>
      </p:sp>
      <p:grpSp>
        <p:nvGrpSpPr>
          <p:cNvPr id="29" name="object 22"/>
          <p:cNvGrpSpPr/>
          <p:nvPr/>
        </p:nvGrpSpPr>
        <p:grpSpPr>
          <a:xfrm>
            <a:off x="9241527" y="10199395"/>
            <a:ext cx="5774091" cy="3558490"/>
            <a:chOff x="14672532" y="4439203"/>
            <a:chExt cx="4991735" cy="2842895"/>
          </a:xfrm>
        </p:grpSpPr>
        <p:pic>
          <p:nvPicPr>
            <p:cNvPr id="30" name="object 23"/>
            <p:cNvPicPr/>
            <p:nvPr/>
          </p:nvPicPr>
          <p:blipFill>
            <a:blip r:embed="rId8" cstate="print"/>
            <a:stretch>
              <a:fillRect/>
            </a:stretch>
          </p:blipFill>
          <p:spPr>
            <a:xfrm>
              <a:off x="14672532" y="4439203"/>
              <a:ext cx="4991567" cy="2842603"/>
            </a:xfrm>
            <a:prstGeom prst="rect">
              <a:avLst/>
            </a:prstGeom>
            <a:ln>
              <a:noFill/>
            </a:ln>
            <a:effectLst>
              <a:outerShdw blurRad="292100" dist="139700" dir="2700000" algn="tl" rotWithShape="0">
                <a:srgbClr val="333333">
                  <a:alpha val="65000"/>
                </a:srgbClr>
              </a:outerShdw>
            </a:effectLst>
          </p:spPr>
        </p:pic>
        <p:pic>
          <p:nvPicPr>
            <p:cNvPr id="31" name="object 24"/>
            <p:cNvPicPr/>
            <p:nvPr/>
          </p:nvPicPr>
          <p:blipFill>
            <a:blip r:embed="rId9" cstate="print"/>
            <a:stretch>
              <a:fillRect/>
            </a:stretch>
          </p:blipFill>
          <p:spPr>
            <a:xfrm>
              <a:off x="14677147" y="4444102"/>
              <a:ext cx="4954463" cy="2805569"/>
            </a:xfrm>
            <a:prstGeom prst="rect">
              <a:avLst/>
            </a:prstGeom>
            <a:ln>
              <a:noFill/>
            </a:ln>
            <a:effectLst>
              <a:outerShdw blurRad="292100" dist="139700" dir="2700000" algn="tl" rotWithShape="0">
                <a:srgbClr val="333333">
                  <a:alpha val="65000"/>
                </a:srgbClr>
              </a:outerShdw>
            </a:effectLst>
          </p:spPr>
        </p:pic>
      </p:grpSp>
      <p:sp>
        <p:nvSpPr>
          <p:cNvPr id="32" name="object 19">
            <a:extLst>
              <a:ext uri="{FF2B5EF4-FFF2-40B4-BE49-F238E27FC236}">
                <a16:creationId xmlns:a16="http://schemas.microsoft.com/office/drawing/2014/main" id="{535EE2F4-DA12-1E64-5723-B43D02ED2379}"/>
              </a:ext>
            </a:extLst>
          </p:cNvPr>
          <p:cNvSpPr txBox="1"/>
          <p:nvPr/>
        </p:nvSpPr>
        <p:spPr>
          <a:xfrm>
            <a:off x="9077952" y="9893015"/>
            <a:ext cx="340995" cy="376385"/>
          </a:xfrm>
          <a:prstGeom prst="rect">
            <a:avLst/>
          </a:prstGeom>
          <a:solidFill>
            <a:srgbClr val="C00000"/>
          </a:solidFill>
        </p:spPr>
        <p:txBody>
          <a:bodyPr vert="horz" wrap="square" lIns="0" tIns="6985" rIns="0" bIns="0" rtlCol="0">
            <a:spAutoFit/>
          </a:bodyPr>
          <a:lstStyle/>
          <a:p>
            <a:pPr>
              <a:lnSpc>
                <a:spcPct val="100000"/>
              </a:lnSpc>
              <a:spcBef>
                <a:spcPts val="55"/>
              </a:spcBef>
            </a:pPr>
            <a:endParaRPr sz="800" dirty="0">
              <a:latin typeface="Times New Roman"/>
              <a:cs typeface="Times New Roman"/>
            </a:endParaRPr>
          </a:p>
          <a:p>
            <a:pPr algn="ctr">
              <a:lnSpc>
                <a:spcPct val="100000"/>
              </a:lnSpc>
              <a:spcBef>
                <a:spcPts val="5"/>
              </a:spcBef>
            </a:pPr>
            <a:r>
              <a:rPr lang="es-ES" sz="800" spc="-50" dirty="0">
                <a:solidFill>
                  <a:srgbClr val="FFFFFF"/>
                </a:solidFill>
                <a:latin typeface="Arial Black"/>
                <a:cs typeface="Arial Black"/>
              </a:rPr>
              <a:t>3</a:t>
            </a:r>
          </a:p>
          <a:p>
            <a:pPr algn="ctr">
              <a:lnSpc>
                <a:spcPct val="100000"/>
              </a:lnSpc>
              <a:spcBef>
                <a:spcPts val="5"/>
              </a:spcBef>
            </a:pPr>
            <a:endParaRPr sz="800" dirty="0">
              <a:latin typeface="Arial Black"/>
              <a:cs typeface="Arial Black"/>
            </a:endParaRPr>
          </a:p>
        </p:txBody>
      </p:sp>
      <p:cxnSp>
        <p:nvCxnSpPr>
          <p:cNvPr id="5" name="Conector recto 4">
            <a:extLst>
              <a:ext uri="{FF2B5EF4-FFF2-40B4-BE49-F238E27FC236}">
                <a16:creationId xmlns:a16="http://schemas.microsoft.com/office/drawing/2014/main" id="{2B07E3C2-0E16-308A-84F6-A88506A49D43}"/>
              </a:ext>
            </a:extLst>
          </p:cNvPr>
          <p:cNvCxnSpPr/>
          <p:nvPr/>
        </p:nvCxnSpPr>
        <p:spPr>
          <a:xfrm>
            <a:off x="298450" y="3589824"/>
            <a:ext cx="1915951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5" name="Conector recto 34">
            <a:extLst>
              <a:ext uri="{FF2B5EF4-FFF2-40B4-BE49-F238E27FC236}">
                <a16:creationId xmlns:a16="http://schemas.microsoft.com/office/drawing/2014/main" id="{E4CBBF7E-8277-CC6A-A5E7-B7DB144A0B10}"/>
              </a:ext>
            </a:extLst>
          </p:cNvPr>
          <p:cNvCxnSpPr/>
          <p:nvPr/>
        </p:nvCxnSpPr>
        <p:spPr>
          <a:xfrm>
            <a:off x="298450" y="14816800"/>
            <a:ext cx="19159518"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48861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0102"/>
            <a:ext cx="9442450" cy="15091352"/>
          </a:xfrm>
          <a:prstGeom prst="rect">
            <a:avLst/>
          </a:prstGeom>
          <a:solidFill>
            <a:srgbClr val="B23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B23039"/>
              </a:solidFill>
            </a:endParaRPr>
          </a:p>
        </p:txBody>
      </p:sp>
      <p:pic>
        <p:nvPicPr>
          <p:cNvPr id="8" name="Imagen 7" descr="Texto&#10;&#10;El contenido generado por IA puede ser incorrecto.">
            <a:extLst>
              <a:ext uri="{FF2B5EF4-FFF2-40B4-BE49-F238E27FC236}">
                <a16:creationId xmlns:a16="http://schemas.microsoft.com/office/drawing/2014/main" id="{610C3AA1-2291-C11D-1EDE-6ED29E334E51}"/>
              </a:ext>
            </a:extLst>
          </p:cNvPr>
          <p:cNvPicPr>
            <a:picLocks noChangeAspect="1"/>
          </p:cNvPicPr>
          <p:nvPr/>
        </p:nvPicPr>
        <p:blipFill>
          <a:blip r:embed="rId2">
            <a:extLst>
              <a:ext uri="{28A0092B-C50C-407E-A947-70E740481C1C}">
                <a14:useLocalDpi xmlns:a14="http://schemas.microsoft.com/office/drawing/2010/main" val="0"/>
              </a:ext>
            </a:extLst>
          </a:blip>
          <a:srcRect t="23203" r="23404" b="30451"/>
          <a:stretch>
            <a:fillRect/>
          </a:stretch>
        </p:blipFill>
        <p:spPr>
          <a:xfrm>
            <a:off x="0" y="12745478"/>
            <a:ext cx="6176653" cy="2335772"/>
          </a:xfrm>
          <a:prstGeom prst="rect">
            <a:avLst/>
          </a:prstGeom>
        </p:spPr>
      </p:pic>
      <p:pic>
        <p:nvPicPr>
          <p:cNvPr id="9" name="Imagen 8" descr="Texto&#10;&#10;El contenido generado por IA puede ser incorrecto.">
            <a:extLst>
              <a:ext uri="{FF2B5EF4-FFF2-40B4-BE49-F238E27FC236}">
                <a16:creationId xmlns:a16="http://schemas.microsoft.com/office/drawing/2014/main" id="{852E474C-29A6-5609-5A58-A257C7D04A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2315" y="13250278"/>
            <a:ext cx="2496069" cy="1229266"/>
          </a:xfrm>
          <a:prstGeom prst="rect">
            <a:avLst/>
          </a:prstGeom>
        </p:spPr>
      </p:pic>
      <p:sp>
        <p:nvSpPr>
          <p:cNvPr id="10" name="CuadroTexto 9"/>
          <p:cNvSpPr txBox="1"/>
          <p:nvPr/>
        </p:nvSpPr>
        <p:spPr>
          <a:xfrm>
            <a:off x="10814050" y="10893425"/>
            <a:ext cx="8686800" cy="2554545"/>
          </a:xfrm>
          <a:prstGeom prst="rect">
            <a:avLst/>
          </a:prstGeom>
          <a:noFill/>
        </p:spPr>
        <p:txBody>
          <a:bodyPr wrap="square" rtlCol="0">
            <a:spAutoFit/>
          </a:bodyPr>
          <a:lstStyle/>
          <a:p>
            <a:pPr algn="ctr"/>
            <a:r>
              <a:rPr lang="es-ES" sz="4000" b="1" dirty="0">
                <a:solidFill>
                  <a:srgbClr val="C00000"/>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C</a:t>
            </a:r>
            <a:r>
              <a:rPr lang="es-ES" sz="4000" dirty="0">
                <a:latin typeface="Century Gothic" panose="020B0502020202020204" pitchFamily="34" charset="0"/>
                <a:ea typeface="Tahoma" panose="020B0604030504040204" pitchFamily="34" charset="0"/>
                <a:cs typeface="Tahoma" panose="020B0604030504040204" pitchFamily="34" charset="0"/>
              </a:rPr>
              <a:t>entenario de su </a:t>
            </a:r>
            <a:r>
              <a:rPr lang="es-ES" sz="4000" b="1" dirty="0">
                <a:solidFill>
                  <a:srgbClr val="C00000"/>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f</a:t>
            </a:r>
            <a:r>
              <a:rPr lang="es-ES" sz="4000" dirty="0">
                <a:latin typeface="Century Gothic" panose="020B0502020202020204" pitchFamily="34" charset="0"/>
                <a:ea typeface="Tahoma" panose="020B0604030504040204" pitchFamily="34" charset="0"/>
                <a:cs typeface="Tahoma" panose="020B0604030504040204" pitchFamily="34" charset="0"/>
              </a:rPr>
              <a:t>allecimiento</a:t>
            </a:r>
          </a:p>
          <a:p>
            <a:pPr algn="ctr"/>
            <a:r>
              <a:rPr lang="es-ES" sz="4000" dirty="0">
                <a:latin typeface="Century Gothic" panose="020B0502020202020204" pitchFamily="34" charset="0"/>
                <a:ea typeface="Tahoma" panose="020B0604030504040204" pitchFamily="34" charset="0"/>
                <a:cs typeface="Tahoma" panose="020B0604030504040204" pitchFamily="34" charset="0"/>
              </a:rPr>
              <a:t>1925</a:t>
            </a:r>
            <a:r>
              <a:rPr lang="es-ES" sz="4000" b="1" dirty="0">
                <a:solidFill>
                  <a:srgbClr val="C00000"/>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a:t>
            </a:r>
            <a:r>
              <a:rPr lang="es-ES" sz="4000" dirty="0">
                <a:latin typeface="Century Gothic" panose="020B0502020202020204" pitchFamily="34" charset="0"/>
                <a:ea typeface="Tahoma" panose="020B0604030504040204" pitchFamily="34" charset="0"/>
                <a:cs typeface="Tahoma" panose="020B0604030504040204" pitchFamily="34" charset="0"/>
              </a:rPr>
              <a:t>2025</a:t>
            </a:r>
          </a:p>
          <a:p>
            <a:pPr algn="ctr"/>
            <a:endParaRPr lang="es-ES" sz="4000" dirty="0">
              <a:latin typeface="Century Gothic" panose="020B0502020202020204" pitchFamily="34" charset="0"/>
              <a:ea typeface="Tahoma" panose="020B0604030504040204" pitchFamily="34" charset="0"/>
              <a:cs typeface="Tahoma" panose="020B0604030504040204" pitchFamily="34" charset="0"/>
            </a:endParaRPr>
          </a:p>
          <a:p>
            <a:pPr algn="ctr"/>
            <a:r>
              <a:rPr lang="es-ES" sz="4000" b="1" dirty="0">
                <a:solidFill>
                  <a:srgbClr val="C00000"/>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C</a:t>
            </a:r>
            <a:r>
              <a:rPr lang="es-ES" sz="4000" dirty="0">
                <a:latin typeface="Century Gothic" panose="020B0502020202020204" pitchFamily="34" charset="0"/>
                <a:ea typeface="Tahoma" panose="020B0604030504040204" pitchFamily="34" charset="0"/>
                <a:cs typeface="Tahoma" panose="020B0604030504040204" pitchFamily="34" charset="0"/>
              </a:rPr>
              <a:t>asa del </a:t>
            </a:r>
            <a:r>
              <a:rPr lang="es-ES" sz="4000" b="1" dirty="0">
                <a:solidFill>
                  <a:srgbClr val="C00000"/>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P</a:t>
            </a:r>
            <a:r>
              <a:rPr lang="es-ES" sz="4000" dirty="0">
                <a:latin typeface="Century Gothic" panose="020B0502020202020204" pitchFamily="34" charset="0"/>
                <a:ea typeface="Tahoma" panose="020B0604030504040204" pitchFamily="34" charset="0"/>
                <a:cs typeface="Tahoma" panose="020B0604030504040204" pitchFamily="34" charset="0"/>
              </a:rPr>
              <a:t>ueblo de </a:t>
            </a:r>
            <a:r>
              <a:rPr lang="es-ES" sz="4000" b="1" dirty="0">
                <a:solidFill>
                  <a:srgbClr val="C00000"/>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A</a:t>
            </a:r>
            <a:r>
              <a:rPr lang="es-ES" sz="4000" dirty="0">
                <a:latin typeface="Century Gothic" panose="020B0502020202020204" pitchFamily="34" charset="0"/>
                <a:ea typeface="Tahoma" panose="020B0604030504040204" pitchFamily="34" charset="0"/>
                <a:cs typeface="Tahoma" panose="020B0604030504040204" pitchFamily="34" charset="0"/>
              </a:rPr>
              <a:t>lbacete</a:t>
            </a:r>
          </a:p>
        </p:txBody>
      </p:sp>
      <p:cxnSp>
        <p:nvCxnSpPr>
          <p:cNvPr id="14" name="Conector recto 13"/>
          <p:cNvCxnSpPr/>
          <p:nvPr/>
        </p:nvCxnSpPr>
        <p:spPr>
          <a:xfrm>
            <a:off x="10814050" y="12417425"/>
            <a:ext cx="8686800" cy="0"/>
          </a:xfrm>
          <a:prstGeom prst="line">
            <a:avLst/>
          </a:prstGeom>
        </p:spPr>
        <p:style>
          <a:lnRef idx="1">
            <a:schemeClr val="accent2"/>
          </a:lnRef>
          <a:fillRef idx="0">
            <a:schemeClr val="accent2"/>
          </a:fillRef>
          <a:effectRef idx="0">
            <a:schemeClr val="accent2"/>
          </a:effectRef>
          <a:fontRef idx="minor">
            <a:schemeClr val="tx1"/>
          </a:fontRef>
        </p:style>
      </p:cxnSp>
      <p:pic>
        <p:nvPicPr>
          <p:cNvPr id="17" name="Imagen 16">
            <a:extLst>
              <a:ext uri="{FF2B5EF4-FFF2-40B4-BE49-F238E27FC236}">
                <a16:creationId xmlns:a16="http://schemas.microsoft.com/office/drawing/2014/main" id="{28F23B3B-89C0-4CA1-004C-5202CABB4B90}"/>
              </a:ext>
            </a:extLst>
          </p:cNvPr>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Lst>
          </a:blip>
          <a:stretch>
            <a:fillRect/>
          </a:stretch>
        </p:blipFill>
        <p:spPr>
          <a:xfrm>
            <a:off x="11728450" y="347795"/>
            <a:ext cx="6739123" cy="9515086"/>
          </a:xfrm>
          <a:prstGeom prst="rect">
            <a:avLst/>
          </a:prstGeom>
        </p:spPr>
      </p:pic>
      <p:sp>
        <p:nvSpPr>
          <p:cNvPr id="11" name="object 8"/>
          <p:cNvSpPr txBox="1"/>
          <p:nvPr/>
        </p:nvSpPr>
        <p:spPr>
          <a:xfrm>
            <a:off x="607695" y="3428421"/>
            <a:ext cx="7457754" cy="4457631"/>
          </a:xfrm>
          <a:prstGeom prst="rect">
            <a:avLst/>
          </a:prstGeom>
        </p:spPr>
        <p:txBody>
          <a:bodyPr vert="horz" wrap="square" lIns="0" tIns="144780" rIns="0" bIns="0" rtlCol="0">
            <a:spAutoFit/>
          </a:bodyPr>
          <a:lstStyle/>
          <a:p>
            <a:pPr marL="12700">
              <a:lnSpc>
                <a:spcPct val="100000"/>
              </a:lnSpc>
              <a:spcBef>
                <a:spcPts val="1140"/>
              </a:spcBef>
            </a:pPr>
            <a:r>
              <a:rPr lang="es-ES" sz="2000" b="1" i="1" spc="-10" dirty="0">
                <a:solidFill>
                  <a:srgbClr val="FFFFFF"/>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AGRADECIMIENTOS:</a:t>
            </a:r>
            <a:endParaRPr lang="es-ES" sz="2000" i="1" spc="-10" dirty="0">
              <a:solidFill>
                <a:srgbClr val="FFFFFF"/>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endParaRPr>
          </a:p>
          <a:p>
            <a:pPr marL="12700">
              <a:lnSpc>
                <a:spcPct val="100000"/>
              </a:lnSpc>
              <a:spcBef>
                <a:spcPts val="1140"/>
              </a:spcBef>
            </a:pPr>
            <a:endParaRPr dirty="0">
              <a:latin typeface="Century Gothic" panose="020B0502020202020204" pitchFamily="34" charset="0"/>
              <a:ea typeface="Tahoma" panose="020B0604030504040204" pitchFamily="34" charset="0"/>
              <a:cs typeface="Tahoma" panose="020B0604030504040204" pitchFamily="34" charset="0"/>
            </a:endParaRPr>
          </a:p>
          <a:p>
            <a:pPr algn="just"/>
            <a:r>
              <a:rPr lang="es-ES" dirty="0">
                <a:solidFill>
                  <a:schemeClr val="bg1"/>
                </a:solidFill>
                <a:latin typeface="Century Gothic" panose="020B0502020202020204" pitchFamily="34" charset="0"/>
                <a:ea typeface="Tahoma" panose="020B0604030504040204" pitchFamily="34" charset="0"/>
                <a:cs typeface="Tahoma" panose="020B0604030504040204" pitchFamily="34" charset="0"/>
              </a:rPr>
              <a:t>Al Instituto de Estudios Albacetense “Don Juan Manuel” cuyos fondos bibliográficos y fotográficos han sido fundamentales en el desarrollo de los paneles relacionados con Albacete y su provincia. Especialmente uno de los libros publicados en su biblioteca virtual, “Partidos, elecciones y élite política en la provincia de Albacete 1931-1933” de Manuel Requena Gallego, fallecido en 2024.</a:t>
            </a:r>
          </a:p>
          <a:p>
            <a:pPr algn="just"/>
            <a:endParaRPr lang="es-ES" dirty="0">
              <a:solidFill>
                <a:schemeClr val="bg1"/>
              </a:solidFill>
              <a:latin typeface="Century Gothic" panose="020B0502020202020204" pitchFamily="34" charset="0"/>
              <a:ea typeface="Tahoma" panose="020B0604030504040204" pitchFamily="34" charset="0"/>
              <a:cs typeface="Tahoma" panose="020B0604030504040204" pitchFamily="34" charset="0"/>
            </a:endParaRPr>
          </a:p>
          <a:p>
            <a:pPr algn="just"/>
            <a:r>
              <a:rPr lang="es-ES" dirty="0">
                <a:solidFill>
                  <a:schemeClr val="bg1"/>
                </a:solidFill>
                <a:latin typeface="Century Gothic" panose="020B0502020202020204" pitchFamily="34" charset="0"/>
                <a:ea typeface="Tahoma" panose="020B0604030504040204" pitchFamily="34" charset="0"/>
                <a:cs typeface="Tahoma" panose="020B0604030504040204" pitchFamily="34" charset="0"/>
              </a:rPr>
              <a:t>A la Fundación Pablo Iglesias, de cuyos fondos bibliográficos y fotográficos se han obtenido imágenes, </a:t>
            </a:r>
            <a:r>
              <a:rPr lang="es-ES" dirty="0" err="1">
                <a:solidFill>
                  <a:schemeClr val="bg1"/>
                </a:solidFill>
                <a:latin typeface="Century Gothic" panose="020B0502020202020204" pitchFamily="34" charset="0"/>
                <a:ea typeface="Tahoma" panose="020B0604030504040204" pitchFamily="34" charset="0"/>
                <a:cs typeface="Tahoma" panose="020B0604030504040204" pitchFamily="34" charset="0"/>
              </a:rPr>
              <a:t>particualrmente</a:t>
            </a:r>
            <a:r>
              <a:rPr lang="es-ES" dirty="0">
                <a:solidFill>
                  <a:schemeClr val="bg1"/>
                </a:solidFill>
                <a:latin typeface="Century Gothic" panose="020B0502020202020204" pitchFamily="34" charset="0"/>
                <a:ea typeface="Tahoma" panose="020B0604030504040204" pitchFamily="34" charset="0"/>
                <a:cs typeface="Tahoma" panose="020B0604030504040204" pitchFamily="34" charset="0"/>
              </a:rPr>
              <a:t> de </a:t>
            </a:r>
            <a:r>
              <a:rPr lang="es-ES" i="1" dirty="0">
                <a:solidFill>
                  <a:schemeClr val="bg1"/>
                </a:solidFill>
                <a:latin typeface="Century Gothic" panose="020B0502020202020204" pitchFamily="34" charset="0"/>
                <a:ea typeface="Tahoma" panose="020B0604030504040204" pitchFamily="34" charset="0"/>
                <a:cs typeface="Tahoma" panose="020B0604030504040204" pitchFamily="34" charset="0"/>
              </a:rPr>
              <a:t>El Socialista.</a:t>
            </a:r>
          </a:p>
          <a:p>
            <a:pPr algn="just"/>
            <a:endParaRPr lang="es-ES" sz="1750" dirty="0">
              <a:solidFill>
                <a:schemeClr val="bg1"/>
              </a:solidFill>
              <a:latin typeface="Trebuchet MS" panose="020B0603020202020204" pitchFamily="34" charset="0"/>
            </a:endParaRPr>
          </a:p>
          <a:p>
            <a:pPr algn="just"/>
            <a:endParaRPr lang="es-ES" sz="1750" dirty="0">
              <a:solidFill>
                <a:schemeClr val="bg1"/>
              </a:solidFill>
              <a:latin typeface="Trebuchet MS" panose="020B0603020202020204" pitchFamily="34" charset="0"/>
            </a:endParaRPr>
          </a:p>
        </p:txBody>
      </p:sp>
      <p:sp>
        <p:nvSpPr>
          <p:cNvPr id="13" name="CuadroTexto 12">
            <a:extLst>
              <a:ext uri="{FF2B5EF4-FFF2-40B4-BE49-F238E27FC236}">
                <a16:creationId xmlns:a16="http://schemas.microsoft.com/office/drawing/2014/main" id="{56FE7694-158B-4BDA-6DC1-412C36AFC1D8}"/>
              </a:ext>
            </a:extLst>
          </p:cNvPr>
          <p:cNvSpPr txBox="1"/>
          <p:nvPr/>
        </p:nvSpPr>
        <p:spPr>
          <a:xfrm>
            <a:off x="496570" y="8682827"/>
            <a:ext cx="10088880" cy="3724096"/>
          </a:xfrm>
          <a:prstGeom prst="rect">
            <a:avLst/>
          </a:prstGeom>
          <a:noFill/>
        </p:spPr>
        <p:txBody>
          <a:bodyPr wrap="square">
            <a:spAutoFit/>
          </a:bodyPr>
          <a:lstStyle/>
          <a:p>
            <a:r>
              <a:rPr lang="en-US" sz="2000" b="1" i="1" dirty="0">
                <a:solidFill>
                  <a:schemeClr val="bg1"/>
                </a:solidFill>
                <a:effectLst>
                  <a:outerShdw blurRad="38100" dist="38100" dir="2700000" algn="tl">
                    <a:srgbClr val="000000">
                      <a:alpha val="43137"/>
                    </a:srgbClr>
                  </a:outerShdw>
                </a:effectLst>
                <a:latin typeface="Century Gothic" panose="020B0502020202020204" pitchFamily="34" charset="0"/>
                <a:ea typeface="MS Mincho" panose="02020609040205080304" pitchFamily="49" charset="-128"/>
                <a:cs typeface="Times New Roman" panose="02020603050405020304" pitchFamily="18" charset="0"/>
              </a:rPr>
              <a:t>FUENTES CONSULTADAS:</a:t>
            </a:r>
          </a:p>
          <a:p>
            <a:br>
              <a:rPr lang="en-US"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br>
            <a:r>
              <a:rPr lang="en-US"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 </a:t>
            </a:r>
            <a:r>
              <a:rPr lang="en-US"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Elorza, Antonio: Pablo Iglesias. </a:t>
            </a:r>
            <a:r>
              <a:rPr lang="en-US" dirty="0" err="1">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Retrato</a:t>
            </a:r>
            <a:r>
              <a:rPr lang="en-US"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 de un </a:t>
            </a:r>
            <a:r>
              <a:rPr lang="en-US" dirty="0" err="1">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socialista</a:t>
            </a:r>
            <a:r>
              <a:rPr lang="en-US"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a:t>
            </a:r>
          </a:p>
          <a:p>
            <a:r>
              <a:rPr lang="en-US"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 Santos </a:t>
            </a:r>
            <a:r>
              <a:rPr lang="en-US" dirty="0" err="1">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Juliá</a:t>
            </a:r>
            <a:r>
              <a:rPr lang="en-US"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 Historia del </a:t>
            </a:r>
            <a:r>
              <a:rPr lang="en-US" dirty="0" err="1">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socialismo</a:t>
            </a:r>
            <a:r>
              <a:rPr lang="en-US"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 </a:t>
            </a:r>
            <a:r>
              <a:rPr lang="en-US" dirty="0" err="1">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español</a:t>
            </a:r>
            <a:r>
              <a:rPr lang="en-US"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 1879-1982 </a:t>
            </a:r>
            <a:br>
              <a:rPr lang="en-US"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br>
            <a:r>
              <a:rPr lang="en-US"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 </a:t>
            </a:r>
            <a:r>
              <a:rPr lang="en-US" dirty="0" err="1">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Tuñón</a:t>
            </a:r>
            <a:r>
              <a:rPr lang="en-US"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 de Lara, Manuel: El </a:t>
            </a:r>
            <a:r>
              <a:rPr lang="en-US" dirty="0" err="1">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movimiento</a:t>
            </a:r>
            <a:r>
              <a:rPr lang="en-US"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 </a:t>
            </a:r>
            <a:r>
              <a:rPr lang="en-US" dirty="0" err="1">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obrero</a:t>
            </a:r>
            <a:r>
              <a:rPr lang="en-US"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 </a:t>
            </a:r>
            <a:r>
              <a:rPr lang="en-US" dirty="0" err="1">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en</a:t>
            </a:r>
            <a:r>
              <a:rPr lang="en-US"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 la </a:t>
            </a:r>
            <a:r>
              <a:rPr lang="en-US" dirty="0" err="1">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historia</a:t>
            </a:r>
            <a:r>
              <a:rPr lang="en-US"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 de España.</a:t>
            </a:r>
            <a:br>
              <a:rPr lang="en-US"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br>
            <a:r>
              <a:rPr lang="en-US"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 </a:t>
            </a:r>
            <a:r>
              <a:rPr lang="es-ES" dirty="0">
                <a:solidFill>
                  <a:schemeClr val="bg1"/>
                </a:solidFill>
                <a:latin typeface="Century Gothic" panose="020B0502020202020204" pitchFamily="34" charset="0"/>
              </a:rPr>
              <a:t>Romero, Carmen. Historia del PSOE y la UGT. Barcelona: Crítica, 2015.</a:t>
            </a:r>
          </a:p>
          <a:p>
            <a:r>
              <a:rPr lang="es-ES" dirty="0">
                <a:solidFill>
                  <a:schemeClr val="bg1"/>
                </a:solidFill>
                <a:latin typeface="Century Gothic" panose="020B0502020202020204" pitchFamily="34" charset="0"/>
              </a:rPr>
              <a:t>- </a:t>
            </a:r>
            <a:r>
              <a:rPr lang="es-ES" dirty="0" err="1">
                <a:solidFill>
                  <a:schemeClr val="bg1"/>
                </a:solidFill>
                <a:latin typeface="Century Gothic" panose="020B0502020202020204" pitchFamily="34" charset="0"/>
              </a:rPr>
              <a:t>Carr</a:t>
            </a:r>
            <a:r>
              <a:rPr lang="es-ES" dirty="0">
                <a:solidFill>
                  <a:schemeClr val="bg1"/>
                </a:solidFill>
                <a:latin typeface="Century Gothic" panose="020B0502020202020204" pitchFamily="34" charset="0"/>
              </a:rPr>
              <a:t>, Raymond. Historia contemporánea de España. Madrid: Alianza, 2000.</a:t>
            </a:r>
          </a:p>
          <a:p>
            <a:r>
              <a:rPr lang="es-ES" dirty="0">
                <a:solidFill>
                  <a:schemeClr val="bg1"/>
                </a:solidFill>
                <a:latin typeface="Century Gothic" panose="020B0502020202020204" pitchFamily="34" charset="0"/>
              </a:rPr>
              <a:t>- Web oficial del PSOE: </a:t>
            </a:r>
            <a:r>
              <a:rPr lang="es-ES" dirty="0">
                <a:solidFill>
                  <a:schemeClr val="bg1"/>
                </a:solidFill>
                <a:latin typeface="Century Gothic" panose="020B0502020202020204" pitchFamily="34" charset="0"/>
                <a:hlinkClick r:id="rId6">
                  <a:extLst>
                    <a:ext uri="{A12FA001-AC4F-418D-AE19-62706E023703}">
                      <ahyp:hlinkClr xmlns:ahyp="http://schemas.microsoft.com/office/drawing/2018/hyperlinkcolor" val="tx"/>
                    </a:ext>
                  </a:extLst>
                </a:hlinkClick>
              </a:rPr>
              <a:t>https://www.psoe.es</a:t>
            </a:r>
            <a:endParaRPr lang="es-ES" dirty="0">
              <a:solidFill>
                <a:schemeClr val="bg1"/>
              </a:solidFill>
              <a:latin typeface="Century Gothic" panose="020B0502020202020204" pitchFamily="34" charset="0"/>
            </a:endParaRPr>
          </a:p>
          <a:p>
            <a:r>
              <a:rPr lang="es-ES" dirty="0">
                <a:solidFill>
                  <a:schemeClr val="bg1"/>
                </a:solidFill>
                <a:latin typeface="Century Gothic" panose="020B0502020202020204" pitchFamily="34" charset="0"/>
              </a:rPr>
              <a:t>- Web oficial de la UGT: </a:t>
            </a:r>
            <a:r>
              <a:rPr lang="es-ES" dirty="0">
                <a:solidFill>
                  <a:schemeClr val="bg1"/>
                </a:solidFill>
                <a:latin typeface="Century Gothic" panose="020B0502020202020204" pitchFamily="34" charset="0"/>
                <a:hlinkClick r:id="rId7">
                  <a:extLst>
                    <a:ext uri="{A12FA001-AC4F-418D-AE19-62706E023703}">
                      <ahyp:hlinkClr xmlns:ahyp="http://schemas.microsoft.com/office/drawing/2018/hyperlinkcolor" val="tx"/>
                    </a:ext>
                  </a:extLst>
                </a:hlinkClick>
              </a:rPr>
              <a:t>https://www.ugt.es</a:t>
            </a:r>
            <a:endParaRPr lang="es-ES" dirty="0">
              <a:solidFill>
                <a:schemeClr val="bg1"/>
              </a:solidFill>
              <a:latin typeface="Century Gothic" panose="020B0502020202020204" pitchFamily="34" charset="0"/>
            </a:endParaRPr>
          </a:p>
          <a:p>
            <a:r>
              <a:rPr lang="es-ES" dirty="0">
                <a:solidFill>
                  <a:schemeClr val="bg1"/>
                </a:solidFill>
                <a:latin typeface="Century Gothic" panose="020B0502020202020204" pitchFamily="34" charset="0"/>
              </a:rPr>
              <a:t>-- Fundación </a:t>
            </a:r>
            <a:r>
              <a:rPr lang="es-ES" dirty="0" err="1">
                <a:solidFill>
                  <a:schemeClr val="bg1"/>
                </a:solidFill>
                <a:latin typeface="Century Gothic" panose="020B0502020202020204" pitchFamily="34" charset="0"/>
              </a:rPr>
              <a:t>Francaisco</a:t>
            </a:r>
            <a:r>
              <a:rPr lang="es-ES" dirty="0">
                <a:solidFill>
                  <a:schemeClr val="bg1"/>
                </a:solidFill>
                <a:latin typeface="Century Gothic" panose="020B0502020202020204" pitchFamily="34" charset="0"/>
              </a:rPr>
              <a:t> Largo Caballero</a:t>
            </a:r>
          </a:p>
          <a:p>
            <a:r>
              <a:rPr lang="es-ES" dirty="0">
                <a:solidFill>
                  <a:schemeClr val="bg1"/>
                </a:solidFill>
                <a:latin typeface="Century Gothic" panose="020B0502020202020204" pitchFamily="34" charset="0"/>
              </a:rPr>
              <a:t>- Biblioteca virtual Miguel de Cervantes de la FPI</a:t>
            </a:r>
          </a:p>
          <a:p>
            <a:r>
              <a:rPr lang="en-US"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 Biblioteca virtual del Instituto de </a:t>
            </a:r>
            <a:r>
              <a:rPr lang="en-US" dirty="0" err="1">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Estudios</a:t>
            </a:r>
            <a:r>
              <a:rPr lang="en-US"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 </a:t>
            </a:r>
            <a:r>
              <a:rPr lang="en-US" dirty="0" err="1">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Albacetense</a:t>
            </a:r>
            <a:r>
              <a:rPr lang="en-US"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 “Don Juan Manuel”</a:t>
            </a:r>
            <a:endParaRPr lang="es-ES" dirty="0">
              <a:solidFill>
                <a:schemeClr val="bg1"/>
              </a:solidFill>
              <a:latin typeface="Century Gothic" panose="020B0502020202020204" pitchFamily="34" charset="0"/>
            </a:endParaRPr>
          </a:p>
          <a:p>
            <a:endParaRPr lang="es-ES" dirty="0"/>
          </a:p>
        </p:txBody>
      </p:sp>
      <p:sp>
        <p:nvSpPr>
          <p:cNvPr id="15" name="CuadroTexto 14"/>
          <p:cNvSpPr txBox="1"/>
          <p:nvPr/>
        </p:nvSpPr>
        <p:spPr>
          <a:xfrm>
            <a:off x="-334219" y="412211"/>
            <a:ext cx="9442450" cy="3016210"/>
          </a:xfrm>
          <a:prstGeom prst="rect">
            <a:avLst/>
          </a:prstGeom>
          <a:noFill/>
        </p:spPr>
        <p:txBody>
          <a:bodyPr wrap="square" rtlCol="0">
            <a:spAutoFit/>
          </a:bodyPr>
          <a:lstStyle/>
          <a:p>
            <a:pPr algn="ctr"/>
            <a:r>
              <a:rPr lang="es-ES" sz="5000" b="1"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P</a:t>
            </a:r>
            <a:r>
              <a:rPr lang="es-ES" sz="5000"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ablo </a:t>
            </a:r>
            <a:r>
              <a:rPr lang="es-ES" sz="5000" b="1"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I</a:t>
            </a:r>
            <a:r>
              <a:rPr lang="es-ES" sz="5000"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glesias:</a:t>
            </a:r>
          </a:p>
          <a:p>
            <a:pPr algn="ctr"/>
            <a:r>
              <a:rPr lang="es-ES" sz="5000" b="1"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U</a:t>
            </a:r>
            <a:r>
              <a:rPr lang="es-ES" sz="5000"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n siglo de su </a:t>
            </a:r>
            <a:r>
              <a:rPr lang="es-ES" sz="5000" b="1"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l</a:t>
            </a:r>
            <a:r>
              <a:rPr lang="es-ES" sz="5000"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egado</a:t>
            </a:r>
          </a:p>
          <a:p>
            <a:pPr algn="ctr"/>
            <a:r>
              <a:rPr lang="es-ES" sz="5000"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en </a:t>
            </a:r>
            <a:r>
              <a:rPr lang="es-ES" sz="5000" b="1"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A</a:t>
            </a:r>
            <a:r>
              <a:rPr lang="es-ES" sz="5000"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lbacete</a:t>
            </a:r>
          </a:p>
          <a:p>
            <a:pPr algn="ctr"/>
            <a:endParaRPr lang="es-ES"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759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0102"/>
            <a:ext cx="20104100" cy="15091352"/>
          </a:xfrm>
          <a:prstGeom prst="rect">
            <a:avLst/>
          </a:prstGeom>
          <a:solidFill>
            <a:srgbClr val="B23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B23039"/>
              </a:solidFill>
            </a:endParaRPr>
          </a:p>
        </p:txBody>
      </p:sp>
      <p:pic>
        <p:nvPicPr>
          <p:cNvPr id="5" name="Imagen 4" descr="Texto&#10;&#10;El contenido generado por IA puede ser incorrecto.">
            <a:extLst>
              <a:ext uri="{FF2B5EF4-FFF2-40B4-BE49-F238E27FC236}">
                <a16:creationId xmlns:a16="http://schemas.microsoft.com/office/drawing/2014/main" id="{C8FB5894-3BFE-264F-E4EC-655ADCA941D1}"/>
              </a:ext>
            </a:extLst>
          </p:cNvPr>
          <p:cNvPicPr>
            <a:picLocks noChangeAspect="1"/>
          </p:cNvPicPr>
          <p:nvPr/>
        </p:nvPicPr>
        <p:blipFill>
          <a:blip r:embed="rId2" cstate="print">
            <a:extLst>
              <a:ext uri="{28A0092B-C50C-407E-A947-70E740481C1C}">
                <a14:useLocalDpi xmlns:a14="http://schemas.microsoft.com/office/drawing/2010/main" val="0"/>
              </a:ext>
            </a:extLst>
          </a:blip>
          <a:srcRect l="49750" r="1"/>
          <a:stretch>
            <a:fillRect/>
          </a:stretch>
        </p:blipFill>
        <p:spPr>
          <a:xfrm>
            <a:off x="17780100" y="2374745"/>
            <a:ext cx="2115288" cy="2073120"/>
          </a:xfrm>
          <a:prstGeom prst="rect">
            <a:avLst/>
          </a:prstGeom>
        </p:spPr>
      </p:pic>
      <p:pic>
        <p:nvPicPr>
          <p:cNvPr id="6" name="Imagen 5" descr="Texto&#10;&#10;El contenido generado por IA puede ser incorrecto.">
            <a:extLst>
              <a:ext uri="{FF2B5EF4-FFF2-40B4-BE49-F238E27FC236}">
                <a16:creationId xmlns:a16="http://schemas.microsoft.com/office/drawing/2014/main" id="{B0540312-825B-2AFB-8F36-C08253B4FE3E}"/>
              </a:ext>
            </a:extLst>
          </p:cNvPr>
          <p:cNvPicPr>
            <a:picLocks noChangeAspect="1"/>
          </p:cNvPicPr>
          <p:nvPr/>
        </p:nvPicPr>
        <p:blipFill>
          <a:blip r:embed="rId3" cstate="print">
            <a:extLst>
              <a:ext uri="{28A0092B-C50C-407E-A947-70E740481C1C}">
                <a14:useLocalDpi xmlns:a14="http://schemas.microsoft.com/office/drawing/2010/main" val="0"/>
              </a:ext>
            </a:extLst>
          </a:blip>
          <a:srcRect l="1" r="50255"/>
          <a:stretch>
            <a:fillRect/>
          </a:stretch>
        </p:blipFill>
        <p:spPr>
          <a:xfrm>
            <a:off x="17844232" y="301625"/>
            <a:ext cx="2094033" cy="2073120"/>
          </a:xfrm>
          <a:prstGeom prst="rect">
            <a:avLst/>
          </a:prstGeom>
        </p:spPr>
      </p:pic>
      <p:sp>
        <p:nvSpPr>
          <p:cNvPr id="7" name="object 3"/>
          <p:cNvSpPr txBox="1"/>
          <p:nvPr/>
        </p:nvSpPr>
        <p:spPr>
          <a:xfrm>
            <a:off x="1193850" y="1018020"/>
            <a:ext cx="15392400" cy="13035107"/>
          </a:xfrm>
          <a:prstGeom prst="rect">
            <a:avLst/>
          </a:prstGeom>
        </p:spPr>
        <p:txBody>
          <a:bodyPr vert="horz" wrap="square" lIns="0" tIns="12700" rIns="0" bIns="0" rtlCol="0">
            <a:spAutoFit/>
          </a:bodyPr>
          <a:lstStyle/>
          <a:p>
            <a:pPr algn="just">
              <a:lnSpc>
                <a:spcPct val="150000"/>
              </a:lnSpc>
            </a:pPr>
            <a:r>
              <a:rPr lang="es-ES" sz="2100" b="1" dirty="0">
                <a:solidFill>
                  <a:schemeClr val="bg1"/>
                </a:solidFill>
                <a:latin typeface="Tahoma" panose="020B0604030504040204" pitchFamily="34" charset="0"/>
                <a:ea typeface="Tahoma" panose="020B0604030504040204" pitchFamily="34" charset="0"/>
                <a:cs typeface="Tahoma" panose="020B0604030504040204" pitchFamily="34" charset="0"/>
              </a:rPr>
              <a:t>La Agrupación Municipal Socialista de Albacete, </a:t>
            </a:r>
            <a:r>
              <a:rPr lang="es-ES" sz="2100" dirty="0">
                <a:solidFill>
                  <a:schemeClr val="bg1"/>
                </a:solidFill>
                <a:latin typeface="Tahoma" panose="020B0604030504040204" pitchFamily="34" charset="0"/>
                <a:ea typeface="Tahoma" panose="020B0604030504040204" pitchFamily="34" charset="0"/>
                <a:cs typeface="Tahoma" panose="020B0604030504040204" pitchFamily="34" charset="0"/>
              </a:rPr>
              <a:t>al igual que la mayoría de las agrupaciones municipales del país, conmemoran en esta fecha el centenario del fallecimiento de nuestro fundador, Pablo Iglesias </a:t>
            </a:r>
            <a:r>
              <a:rPr lang="es-ES" sz="2100" dirty="0" err="1">
                <a:solidFill>
                  <a:schemeClr val="bg1"/>
                </a:solidFill>
                <a:latin typeface="Tahoma" panose="020B0604030504040204" pitchFamily="34" charset="0"/>
                <a:ea typeface="Tahoma" panose="020B0604030504040204" pitchFamily="34" charset="0"/>
                <a:cs typeface="Tahoma" panose="020B0604030504040204" pitchFamily="34" charset="0"/>
              </a:rPr>
              <a:t>Posse</a:t>
            </a:r>
            <a:r>
              <a:rPr lang="es-ES" sz="21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s-ES" sz="21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sz="2100" dirty="0">
                <a:solidFill>
                  <a:schemeClr val="bg1"/>
                </a:solidFill>
                <a:latin typeface="Tahoma" panose="020B0604030504040204" pitchFamily="34" charset="0"/>
                <a:ea typeface="Tahoma" panose="020B0604030504040204" pitchFamily="34" charset="0"/>
                <a:cs typeface="Tahoma" panose="020B0604030504040204" pitchFamily="34" charset="0"/>
              </a:rPr>
              <a:t>Sin embargo, no todas pueden presumir de  haber contado con su presencia, como si ocurrió en Albacete en junio de 1912, cuando Pablo Iglesias, a iniciativa de las sociedades obreras, visitó la ciudad y ofreció un mitin en el Teatro Circo. Aquel acto fue recogido por la prensa de la época, y de él se conservan dos fotografías que pueden contemplarse en el panel  </a:t>
            </a:r>
            <a:r>
              <a:rPr lang="es-ES" sz="2100" b="1" i="1" dirty="0">
                <a:solidFill>
                  <a:schemeClr val="bg1"/>
                </a:solidFill>
                <a:latin typeface="Tahoma" panose="020B0604030504040204" pitchFamily="34" charset="0"/>
                <a:ea typeface="Tahoma" panose="020B0604030504040204" pitchFamily="34" charset="0"/>
                <a:cs typeface="Tahoma" panose="020B0604030504040204" pitchFamily="34" charset="0"/>
              </a:rPr>
              <a:t>Pablo Iglesias en Albacete.</a:t>
            </a:r>
          </a:p>
          <a:p>
            <a:pPr algn="just">
              <a:lnSpc>
                <a:spcPct val="150000"/>
              </a:lnSpc>
            </a:pPr>
            <a:r>
              <a:rPr lang="es-ES" sz="21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just">
              <a:lnSpc>
                <a:spcPct val="150000"/>
              </a:lnSpc>
            </a:pPr>
            <a:r>
              <a:rPr lang="es-ES" sz="2100" b="1" dirty="0">
                <a:solidFill>
                  <a:schemeClr val="bg1"/>
                </a:solidFill>
                <a:latin typeface="Tahoma" panose="020B0604030504040204" pitchFamily="34" charset="0"/>
                <a:ea typeface="Tahoma" panose="020B0604030504040204" pitchFamily="34" charset="0"/>
                <a:cs typeface="Tahoma" panose="020B0604030504040204" pitchFamily="34" charset="0"/>
              </a:rPr>
              <a:t>Pablo Iglesias </a:t>
            </a:r>
            <a:r>
              <a:rPr lang="es-ES" sz="2100" b="1" dirty="0" err="1">
                <a:solidFill>
                  <a:schemeClr val="bg1"/>
                </a:solidFill>
                <a:latin typeface="Tahoma" panose="020B0604030504040204" pitchFamily="34" charset="0"/>
                <a:ea typeface="Tahoma" panose="020B0604030504040204" pitchFamily="34" charset="0"/>
                <a:cs typeface="Tahoma" panose="020B0604030504040204" pitchFamily="34" charset="0"/>
              </a:rPr>
              <a:t>Posse</a:t>
            </a:r>
            <a:r>
              <a:rPr lang="es-ES" sz="21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sz="2100" dirty="0">
                <a:solidFill>
                  <a:schemeClr val="bg1"/>
                </a:solidFill>
                <a:latin typeface="Tahoma" panose="020B0604030504040204" pitchFamily="34" charset="0"/>
                <a:ea typeface="Tahoma" panose="020B0604030504040204" pitchFamily="34" charset="0"/>
                <a:cs typeface="Tahoma" panose="020B0604030504040204" pitchFamily="34" charset="0"/>
              </a:rPr>
              <a:t>(1850-1925) es, sin duda, la figura más influyente en la historia del socialismo español. Su manera de entender la política y la vida dejó una marcada huella ética en el partido. Fundó y dirigió el Partido Socialista Obrero Español (PSOE) y la Unión General de Trabajadores (UGT), y puso los cimientos del socialismo democrático en España, combinando la organización obrera con la participación política y la defensa de las reformas sociales. Su trayectoria estuvo siempre enfocada a mejorar las condiciones de vida de los trabajadores y a impulsar la justicia social, guiado por valores como la honradez, la coherencia y una profunda convicción moral. Obtuvo, por primera vez, el acta de diputado socialista en 1910 y fue un decidido defensor de la emancipación de las mujeres, consciente de la doble opresión que padecían. A este aspecto se dedica también un panel en la exposición: </a:t>
            </a:r>
            <a:r>
              <a:rPr lang="es-ES" sz="2100" b="1" i="1" dirty="0">
                <a:solidFill>
                  <a:schemeClr val="bg1"/>
                </a:solidFill>
                <a:latin typeface="Tahoma" panose="020B0604030504040204" pitchFamily="34" charset="0"/>
                <a:ea typeface="Tahoma" panose="020B0604030504040204" pitchFamily="34" charset="0"/>
                <a:cs typeface="Tahoma" panose="020B0604030504040204" pitchFamily="34" charset="0"/>
              </a:rPr>
              <a:t>La igualdad, seña de identidad</a:t>
            </a:r>
            <a:r>
              <a:rPr lang="es-ES" sz="2100" b="1"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algn="just">
              <a:lnSpc>
                <a:spcPct val="150000"/>
              </a:lnSpc>
            </a:pPr>
            <a:endParaRPr lang="es-ES" sz="21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s-ES" sz="21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Contenido de la Exposición</a:t>
            </a:r>
          </a:p>
          <a:p>
            <a:pPr algn="just">
              <a:lnSpc>
                <a:spcPct val="150000"/>
              </a:lnSpc>
            </a:pPr>
            <a:endParaRPr lang="es-ES" sz="2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s-ES" sz="2100" dirty="0">
                <a:solidFill>
                  <a:schemeClr val="bg1"/>
                </a:solidFill>
                <a:latin typeface="Tahoma" panose="020B0604030504040204" pitchFamily="34" charset="0"/>
                <a:ea typeface="Tahoma" panose="020B0604030504040204" pitchFamily="34" charset="0"/>
                <a:cs typeface="Tahoma" panose="020B0604030504040204" pitchFamily="34" charset="0"/>
              </a:rPr>
              <a:t>La exposición elaborada por la Escuela de Formación “Miguel Sánchez Gabaldón” recorre, en una primera parte,  la trayectoria vital del “abuelo", desde sus humildes orígenes como tipógrafo hasta la creación del Partido Socialista Obrero Español y la Unión General de Trabajadores.</a:t>
            </a:r>
          </a:p>
          <a:p>
            <a:pPr algn="just">
              <a:lnSpc>
                <a:spcPct val="150000"/>
              </a:lnSpc>
            </a:pPr>
            <a:r>
              <a:rPr lang="es-ES" sz="2100" dirty="0">
                <a:solidFill>
                  <a:schemeClr val="bg1"/>
                </a:solidFill>
                <a:latin typeface="Tahoma" panose="020B0604030504040204" pitchFamily="34" charset="0"/>
                <a:ea typeface="Tahoma" panose="020B0604030504040204" pitchFamily="34" charset="0"/>
                <a:cs typeface="Tahoma" panose="020B0604030504040204" pitchFamily="34" charset="0"/>
              </a:rPr>
              <a:t>La segunda parte se centra en los orígenes del socialismo español y el impacto que tuvo la visita de Pablo iglesias a Albacete para el socialismo de la ciudad y de la provincia. A partir de documentos gráficos y escritos, se describe la evolución de la integración en las Casas del Pueblo de las sociedades obreras ya vinculadas a UGT y el crecimiento del movimiento socialista en nuestra provincia en el primer cuarto del siglo XX.</a:t>
            </a:r>
          </a:p>
          <a:p>
            <a:pPr algn="just">
              <a:lnSpc>
                <a:spcPct val="150000"/>
              </a:lnSpc>
            </a:pPr>
            <a:endParaRPr lang="es-ES" sz="21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s-ES" sz="2100" dirty="0">
                <a:solidFill>
                  <a:schemeClr val="bg1"/>
                </a:solidFill>
                <a:latin typeface="Tahoma" panose="020B0604030504040204" pitchFamily="34" charset="0"/>
                <a:ea typeface="Tahoma" panose="020B0604030504040204" pitchFamily="34" charset="0"/>
                <a:cs typeface="Tahoma" panose="020B0604030504040204" pitchFamily="34" charset="0"/>
              </a:rPr>
              <a:t>Os invitamos a adentraros en esta historia, de la que aquí solo se muestran algunas pinceladas, pero que permite comprender el valor incalculable de la figura de Pablo Iglesias </a:t>
            </a:r>
            <a:r>
              <a:rPr lang="es-ES" sz="2100" dirty="0" err="1">
                <a:solidFill>
                  <a:schemeClr val="bg1"/>
                </a:solidFill>
                <a:latin typeface="Tahoma" panose="020B0604030504040204" pitchFamily="34" charset="0"/>
                <a:ea typeface="Tahoma" panose="020B0604030504040204" pitchFamily="34" charset="0"/>
                <a:cs typeface="Tahoma" panose="020B0604030504040204" pitchFamily="34" charset="0"/>
              </a:rPr>
              <a:t>Posse</a:t>
            </a:r>
            <a:r>
              <a:rPr lang="es-ES" sz="2100" dirty="0">
                <a:solidFill>
                  <a:schemeClr val="bg1"/>
                </a:solidFill>
                <a:latin typeface="Tahoma" panose="020B0604030504040204" pitchFamily="34" charset="0"/>
                <a:ea typeface="Tahoma" panose="020B0604030504040204" pitchFamily="34" charset="0"/>
                <a:cs typeface="Tahoma" panose="020B0604030504040204" pitchFamily="34" charset="0"/>
              </a:rPr>
              <a:t> en la construcción de la democracia social en España. </a:t>
            </a:r>
          </a:p>
        </p:txBody>
      </p:sp>
    </p:spTree>
    <p:extLst>
      <p:ext uri="{BB962C8B-B14F-4D97-AF65-F5344CB8AC3E}">
        <p14:creationId xmlns:p14="http://schemas.microsoft.com/office/powerpoint/2010/main" val="1576985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0F5EA-7441-CB80-973D-361BC1405D9E}"/>
            </a:ext>
          </a:extLst>
        </p:cNvPr>
        <p:cNvGrpSpPr/>
        <p:nvPr/>
      </p:nvGrpSpPr>
      <p:grpSpPr>
        <a:xfrm>
          <a:off x="0" y="0"/>
          <a:ext cx="0" cy="0"/>
          <a:chOff x="0" y="0"/>
          <a:chExt cx="0" cy="0"/>
        </a:xfrm>
      </p:grpSpPr>
      <p:sp>
        <p:nvSpPr>
          <p:cNvPr id="28" name="Rectángulo redondeado 27"/>
          <p:cNvSpPr/>
          <p:nvPr/>
        </p:nvSpPr>
        <p:spPr>
          <a:xfrm>
            <a:off x="15677961" y="12645472"/>
            <a:ext cx="3843318" cy="1752039"/>
          </a:xfrm>
          <a:prstGeom prst="roundRect">
            <a:avLst>
              <a:gd name="adj" fmla="val 10881"/>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lumMod val="95000"/>
                </a:schemeClr>
              </a:solidFill>
            </a:endParaRPr>
          </a:p>
        </p:txBody>
      </p:sp>
      <p:pic>
        <p:nvPicPr>
          <p:cNvPr id="3" name="Imagen 2">
            <a:extLst>
              <a:ext uri="{FF2B5EF4-FFF2-40B4-BE49-F238E27FC236}">
                <a16:creationId xmlns:a16="http://schemas.microsoft.com/office/drawing/2014/main" id="{B8DE2EE3-8A05-3A58-F336-EE7B674C6770}"/>
              </a:ext>
            </a:extLst>
          </p:cNvPr>
          <p:cNvPicPr>
            <a:picLocks noChangeAspect="1"/>
          </p:cNvPicPr>
          <p:nvPr/>
        </p:nvPicPr>
        <p:blipFill>
          <a:blip r:embed="rId2"/>
          <a:stretch>
            <a:fillRect/>
          </a:stretch>
        </p:blipFill>
        <p:spPr>
          <a:xfrm>
            <a:off x="422117" y="3924128"/>
            <a:ext cx="5460436" cy="4663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bject 7">
            <a:extLst>
              <a:ext uri="{FF2B5EF4-FFF2-40B4-BE49-F238E27FC236}">
                <a16:creationId xmlns:a16="http://schemas.microsoft.com/office/drawing/2014/main" id="{6AAFA98F-D745-0F38-1C9E-277C0FDBD198}"/>
              </a:ext>
            </a:extLst>
          </p:cNvPr>
          <p:cNvSpPr txBox="1">
            <a:spLocks noGrp="1"/>
          </p:cNvSpPr>
          <p:nvPr>
            <p:ph type="title"/>
          </p:nvPr>
        </p:nvSpPr>
        <p:spPr>
          <a:xfrm>
            <a:off x="5585005" y="1196653"/>
            <a:ext cx="9316214" cy="1817741"/>
          </a:xfrm>
          <a:prstGeom prst="rect">
            <a:avLst/>
          </a:prstGeom>
        </p:spPr>
        <p:txBody>
          <a:bodyPr vert="horz" wrap="square" lIns="0" tIns="154241" rIns="0" bIns="0" rtlCol="0">
            <a:spAutoFit/>
          </a:bodyPr>
          <a:lstStyle/>
          <a:p>
            <a:pPr algn="ctr"/>
            <a:r>
              <a:rPr lang="es-ES" sz="58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PABLO </a:t>
            </a:r>
            <a:r>
              <a:rPr lang="es-ES" sz="56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IGLESIAS</a:t>
            </a:r>
            <a:r>
              <a:rPr lang="es-ES" sz="58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POSSE</a:t>
            </a:r>
            <a:br>
              <a:rPr lang="es-ES" sz="6000" dirty="0">
                <a:solidFill>
                  <a:srgbClr val="C00000"/>
                </a:solidFill>
                <a:effectLst>
                  <a:outerShdw blurRad="38100" dist="38100" dir="2700000" algn="tl">
                    <a:srgbClr val="000000">
                      <a:alpha val="43137"/>
                    </a:srgbClr>
                  </a:outerShdw>
                </a:effectLst>
                <a:latin typeface="Trebuchet MS" panose="020B0603020202020204" pitchFamily="34" charset="0"/>
              </a:rPr>
            </a:br>
            <a:endParaRPr lang="es-ES" sz="5000" dirty="0">
              <a:solidFill>
                <a:srgbClr val="C00000"/>
              </a:solidFill>
              <a:effectLst>
                <a:outerShdw blurRad="38100" dist="38100" dir="2700000" algn="tl">
                  <a:srgbClr val="000000">
                    <a:alpha val="43137"/>
                  </a:srgbClr>
                </a:outerShdw>
              </a:effectLst>
              <a:latin typeface="Trebuchet MS" panose="020B0603020202020204" pitchFamily="34" charset="0"/>
            </a:endParaRPr>
          </a:p>
        </p:txBody>
      </p:sp>
      <p:sp>
        <p:nvSpPr>
          <p:cNvPr id="9" name="object 9">
            <a:extLst>
              <a:ext uri="{FF2B5EF4-FFF2-40B4-BE49-F238E27FC236}">
                <a16:creationId xmlns:a16="http://schemas.microsoft.com/office/drawing/2014/main" id="{057077F5-4B2E-CA7B-B9DB-D3BB206C01DB}"/>
              </a:ext>
            </a:extLst>
          </p:cNvPr>
          <p:cNvSpPr txBox="1"/>
          <p:nvPr/>
        </p:nvSpPr>
        <p:spPr>
          <a:xfrm>
            <a:off x="15905057" y="12824752"/>
            <a:ext cx="3389126" cy="1474763"/>
          </a:xfrm>
          <a:prstGeom prst="rect">
            <a:avLst/>
          </a:prstGeom>
        </p:spPr>
        <p:txBody>
          <a:bodyPr vert="horz" wrap="square" lIns="0" tIns="15240" rIns="0" bIns="0" rtlCol="0">
            <a:spAutoFit/>
          </a:bodyPr>
          <a:lstStyle/>
          <a:p>
            <a:pPr marL="12700">
              <a:lnSpc>
                <a:spcPct val="100000"/>
              </a:lnSpc>
              <a:spcBef>
                <a:spcPts val="120"/>
              </a:spcBef>
            </a:pPr>
            <a:r>
              <a:rPr sz="1100" b="1" spc="90" dirty="0">
                <a:solidFill>
                  <a:srgbClr val="C00000"/>
                </a:solidFill>
                <a:latin typeface="Tahoma" panose="020B0604030504040204" pitchFamily="34" charset="0"/>
                <a:ea typeface="Tahoma" panose="020B0604030504040204" pitchFamily="34" charset="0"/>
                <a:cs typeface="Tahoma" panose="020B0604030504040204" pitchFamily="34" charset="0"/>
              </a:rPr>
              <a:t>IMÁGENES</a:t>
            </a:r>
            <a:r>
              <a:rPr sz="1100" spc="90" dirty="0">
                <a:solidFill>
                  <a:srgbClr val="C00000"/>
                </a:solidFill>
                <a:latin typeface="Tahoma" panose="020B0604030504040204" pitchFamily="34" charset="0"/>
                <a:ea typeface="Tahoma" panose="020B0604030504040204" pitchFamily="34" charset="0"/>
                <a:cs typeface="Tahoma" panose="020B0604030504040204" pitchFamily="34" charset="0"/>
              </a:rPr>
              <a:t>:</a:t>
            </a:r>
            <a:endParaRPr lang="es-ES" sz="1100" spc="9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120"/>
              </a:spcBef>
            </a:pPr>
            <a:endParaRPr sz="1100" dirty="0">
              <a:latin typeface="Tahoma" panose="020B0604030504040204" pitchFamily="34" charset="0"/>
              <a:ea typeface="Tahoma" panose="020B0604030504040204" pitchFamily="34" charset="0"/>
              <a:cs typeface="Tahoma" panose="020B0604030504040204" pitchFamily="34" charset="0"/>
            </a:endParaRPr>
          </a:p>
          <a:p>
            <a:pPr marL="267335" indent="-254635">
              <a:lnSpc>
                <a:spcPct val="100000"/>
              </a:lnSpc>
              <a:spcBef>
                <a:spcPts val="20"/>
              </a:spcBef>
              <a:buAutoNum type="arabicPeriod"/>
              <a:tabLst>
                <a:tab pos="267335" algn="l"/>
              </a:tabLst>
            </a:pPr>
            <a:r>
              <a:rPr lang="es-ES" sz="1200" spc="-30" dirty="0">
                <a:latin typeface="Tahoma" panose="020B0604030504040204" pitchFamily="34" charset="0"/>
                <a:ea typeface="Tahoma" panose="020B0604030504040204" pitchFamily="34" charset="0"/>
                <a:cs typeface="Tahoma" panose="020B0604030504040204" pitchFamily="34" charset="0"/>
              </a:rPr>
              <a:t>Dibujo de la casa donde vivió y murió Pablo Iglesias, situada en la calle Ferraz, </a:t>
            </a:r>
            <a:r>
              <a:rPr lang="es-ES" sz="1200" spc="-30" dirty="0" err="1">
                <a:latin typeface="Tahoma" panose="020B0604030504040204" pitchFamily="34" charset="0"/>
                <a:ea typeface="Tahoma" panose="020B0604030504040204" pitchFamily="34" charset="0"/>
                <a:cs typeface="Tahoma" panose="020B0604030504040204" pitchFamily="34" charset="0"/>
              </a:rPr>
              <a:t>nº</a:t>
            </a:r>
            <a:r>
              <a:rPr lang="es-ES" sz="1200" spc="-30" dirty="0">
                <a:latin typeface="Tahoma" panose="020B0604030504040204" pitchFamily="34" charset="0"/>
                <a:ea typeface="Tahoma" panose="020B0604030504040204" pitchFamily="34" charset="0"/>
                <a:cs typeface="Tahoma" panose="020B0604030504040204" pitchFamily="34" charset="0"/>
              </a:rPr>
              <a:t> 68, </a:t>
            </a:r>
            <a:r>
              <a:rPr lang="es-ES" sz="1200" spc="-85" dirty="0">
                <a:latin typeface="Tahoma" panose="020B0604030504040204" pitchFamily="34" charset="0"/>
                <a:ea typeface="Tahoma" panose="020B0604030504040204" pitchFamily="34" charset="0"/>
                <a:cs typeface="Tahoma" panose="020B0604030504040204" pitchFamily="34" charset="0"/>
              </a:rPr>
              <a:t>reconstruida e </a:t>
            </a:r>
            <a:r>
              <a:rPr lang="es-ES" sz="1200" spc="-85" dirty="0" err="1">
                <a:latin typeface="Tahoma" panose="020B0604030504040204" pitchFamily="34" charset="0"/>
                <a:ea typeface="Tahoma" panose="020B0604030504040204" pitchFamily="34" charset="0"/>
                <a:cs typeface="Tahoma" panose="020B0604030504040204" pitchFamily="34" charset="0"/>
              </a:rPr>
              <a:t>inagurada</a:t>
            </a:r>
            <a:r>
              <a:rPr lang="es-ES" sz="1200" spc="-85" dirty="0">
                <a:latin typeface="Tahoma" panose="020B0604030504040204" pitchFamily="34" charset="0"/>
                <a:ea typeface="Tahoma" panose="020B0604030504040204" pitchFamily="34" charset="0"/>
                <a:cs typeface="Tahoma" panose="020B0604030504040204" pitchFamily="34" charset="0"/>
              </a:rPr>
              <a:t> en 1982 como sede federal del PSOE.</a:t>
            </a:r>
          </a:p>
          <a:p>
            <a:pPr marL="267335" indent="-254635">
              <a:lnSpc>
                <a:spcPct val="100000"/>
              </a:lnSpc>
              <a:spcBef>
                <a:spcPts val="20"/>
              </a:spcBef>
              <a:buAutoNum type="arabicPeriod"/>
              <a:tabLst>
                <a:tab pos="267335" algn="l"/>
              </a:tabLst>
            </a:pPr>
            <a:r>
              <a:rPr lang="es-ES" sz="1200" spc="-85" dirty="0">
                <a:latin typeface="Tahoma" panose="020B0604030504040204" pitchFamily="34" charset="0"/>
                <a:ea typeface="Tahoma" panose="020B0604030504040204" pitchFamily="34" charset="0"/>
                <a:cs typeface="Tahoma" panose="020B0604030504040204" pitchFamily="34" charset="0"/>
              </a:rPr>
              <a:t>Placa situada en la sede del PSOE en la calle Ferraz.</a:t>
            </a:r>
            <a:endParaRPr sz="1200" dirty="0">
              <a:latin typeface="Tahoma" panose="020B0604030504040204" pitchFamily="34" charset="0"/>
              <a:ea typeface="Tahoma" panose="020B0604030504040204" pitchFamily="34" charset="0"/>
              <a:cs typeface="Tahoma" panose="020B0604030504040204" pitchFamily="34" charset="0"/>
            </a:endParaRPr>
          </a:p>
          <a:p>
            <a:pPr marL="267335" indent="-254635">
              <a:lnSpc>
                <a:spcPct val="100000"/>
              </a:lnSpc>
              <a:spcBef>
                <a:spcPts val="20"/>
              </a:spcBef>
              <a:buAutoNum type="arabicPeriod"/>
              <a:tabLst>
                <a:tab pos="267335" algn="l"/>
              </a:tabLst>
            </a:pPr>
            <a:r>
              <a:rPr lang="es-ES" sz="1200" spc="-20" dirty="0">
                <a:latin typeface="Tahoma" panose="020B0604030504040204" pitchFamily="34" charset="0"/>
                <a:ea typeface="Tahoma" panose="020B0604030504040204" pitchFamily="34" charset="0"/>
                <a:cs typeface="Tahoma" panose="020B0604030504040204" pitchFamily="34" charset="0"/>
              </a:rPr>
              <a:t>Pablo Iglesias </a:t>
            </a:r>
            <a:r>
              <a:rPr lang="es-ES" sz="1200" spc="-20" dirty="0" err="1">
                <a:latin typeface="Tahoma" panose="020B0604030504040204" pitchFamily="34" charset="0"/>
                <a:ea typeface="Tahoma" panose="020B0604030504040204" pitchFamily="34" charset="0"/>
                <a:cs typeface="Tahoma" panose="020B0604030504040204" pitchFamily="34" charset="0"/>
              </a:rPr>
              <a:t>Posse</a:t>
            </a:r>
            <a:r>
              <a:rPr lang="es-ES" sz="1200" spc="-20" dirty="0">
                <a:latin typeface="Tahoma" panose="020B0604030504040204" pitchFamily="34" charset="0"/>
                <a:ea typeface="Tahoma" panose="020B0604030504040204" pitchFamily="34" charset="0"/>
                <a:cs typeface="Tahoma" panose="020B0604030504040204" pitchFamily="34" charset="0"/>
              </a:rPr>
              <a:t>.</a:t>
            </a:r>
            <a:endParaRPr sz="1200" dirty="0">
              <a:latin typeface="Tahoma" panose="020B0604030504040204" pitchFamily="34" charset="0"/>
              <a:ea typeface="Tahoma" panose="020B0604030504040204" pitchFamily="34" charset="0"/>
              <a:cs typeface="Tahoma" panose="020B0604030504040204" pitchFamily="34" charset="0"/>
            </a:endParaRPr>
          </a:p>
        </p:txBody>
      </p:sp>
      <p:sp>
        <p:nvSpPr>
          <p:cNvPr id="14" name="object 14">
            <a:extLst>
              <a:ext uri="{FF2B5EF4-FFF2-40B4-BE49-F238E27FC236}">
                <a16:creationId xmlns:a16="http://schemas.microsoft.com/office/drawing/2014/main" id="{43DFD4A5-7361-D80E-0519-614AAA8D4A5C}"/>
              </a:ext>
            </a:extLst>
          </p:cNvPr>
          <p:cNvSpPr txBox="1"/>
          <p:nvPr/>
        </p:nvSpPr>
        <p:spPr>
          <a:xfrm>
            <a:off x="9382421" y="3886447"/>
            <a:ext cx="10075547" cy="4843570"/>
          </a:xfrm>
          <a:prstGeom prst="rect">
            <a:avLst/>
          </a:prstGeom>
        </p:spPr>
        <p:txBody>
          <a:bodyPr vert="horz" wrap="square" lIns="0" tIns="12065" rIns="0" bIns="0" rtlCol="0">
            <a:spAutoFit/>
          </a:bodyPr>
          <a:lstStyle/>
          <a:p>
            <a:pPr algn="just">
              <a:lnSpc>
                <a:spcPct val="125000"/>
              </a:lnSpc>
            </a:pPr>
            <a:r>
              <a:rPr lang="es-ES" sz="1900" dirty="0">
                <a:latin typeface="Trebuchet MS" panose="020B0603020202020204" pitchFamily="34" charset="0"/>
              </a:rPr>
              <a:t>	</a:t>
            </a:r>
            <a:r>
              <a:rPr lang="es-ES" dirty="0">
                <a:latin typeface="Century Gothic" panose="020B0502020202020204" pitchFamily="34" charset="0"/>
                <a:ea typeface="Tahoma" panose="020B0604030504040204" pitchFamily="34" charset="0"/>
                <a:cs typeface="Tahoma" panose="020B0604030504040204" pitchFamily="34" charset="0"/>
              </a:rPr>
              <a:t>Pablo Iglesias </a:t>
            </a:r>
            <a:r>
              <a:rPr lang="es-ES" dirty="0" err="1">
                <a:latin typeface="Century Gothic" panose="020B0502020202020204" pitchFamily="34" charset="0"/>
                <a:ea typeface="Tahoma" panose="020B0604030504040204" pitchFamily="34" charset="0"/>
                <a:cs typeface="Tahoma" panose="020B0604030504040204" pitchFamily="34" charset="0"/>
              </a:rPr>
              <a:t>Posse</a:t>
            </a:r>
            <a:r>
              <a:rPr lang="es-ES" dirty="0">
                <a:latin typeface="Century Gothic" panose="020B0502020202020204" pitchFamily="34" charset="0"/>
                <a:ea typeface="Tahoma" panose="020B0604030504040204" pitchFamily="34" charset="0"/>
                <a:cs typeface="Tahoma" panose="020B0604030504040204" pitchFamily="34" charset="0"/>
              </a:rPr>
              <a:t> </a:t>
            </a:r>
            <a:r>
              <a:rPr lang="es-ES" b="1" dirty="0">
                <a:solidFill>
                  <a:srgbClr val="C00000"/>
                </a:solidFill>
                <a:latin typeface="Century Gothic" panose="020B0502020202020204" pitchFamily="34" charset="0"/>
                <a:ea typeface="Tahoma" panose="020B0604030504040204" pitchFamily="34" charset="0"/>
                <a:cs typeface="Tahoma" panose="020B0604030504040204" pitchFamily="34" charset="0"/>
              </a:rPr>
              <a:t>nació en Ferrol, Galicia</a:t>
            </a:r>
            <a:r>
              <a:rPr lang="es-ES" dirty="0">
                <a:latin typeface="Century Gothic" panose="020B0502020202020204" pitchFamily="34" charset="0"/>
                <a:ea typeface="Tahoma" panose="020B0604030504040204" pitchFamily="34" charset="0"/>
                <a:cs typeface="Tahoma" panose="020B0604030504040204" pitchFamily="34" charset="0"/>
              </a:rPr>
              <a:t>, en 1850, en una familia humilde que le enseñó desde pequeño la importancia del esfuerzo y la solidaridad. Desde joven trabajó como tipógrafo, oficio que le permitió acercarse a los libros, las ideas políticas y los movimientos obreros de la época. Su vida estuvo marcada por el </a:t>
            </a:r>
            <a:r>
              <a:rPr lang="es-ES" b="1" dirty="0">
                <a:solidFill>
                  <a:srgbClr val="C00000"/>
                </a:solidFill>
                <a:latin typeface="Century Gothic" panose="020B0502020202020204" pitchFamily="34" charset="0"/>
                <a:ea typeface="Tahoma" panose="020B0604030504040204" pitchFamily="34" charset="0"/>
                <a:cs typeface="Tahoma" panose="020B0604030504040204" pitchFamily="34" charset="0"/>
              </a:rPr>
              <a:t>compromiso con la justicia social y la defensa de los trabajadores</a:t>
            </a:r>
            <a:r>
              <a:rPr lang="es-ES" dirty="0">
                <a:latin typeface="Century Gothic" panose="020B0502020202020204" pitchFamily="34" charset="0"/>
                <a:ea typeface="Tahoma" panose="020B0604030504040204" pitchFamily="34" charset="0"/>
                <a:cs typeface="Tahoma" panose="020B0604030504040204" pitchFamily="34" charset="0"/>
              </a:rPr>
              <a:t>, lo que le llevó a involucrarse activamente en la organización de sindicatos y en la difusión de ideas socialistas en España. </a:t>
            </a:r>
          </a:p>
          <a:p>
            <a:pPr algn="just">
              <a:lnSpc>
                <a:spcPct val="125000"/>
              </a:lnSpc>
            </a:pPr>
            <a:r>
              <a:rPr lang="es-ES" dirty="0">
                <a:latin typeface="Century Gothic" panose="020B0502020202020204" pitchFamily="34" charset="0"/>
                <a:ea typeface="Tahoma" panose="020B0604030504040204" pitchFamily="34" charset="0"/>
                <a:cs typeface="Tahoma" panose="020B0604030504040204" pitchFamily="34" charset="0"/>
              </a:rPr>
              <a:t>	A pesar de las dificultades económicas y la represión política del siglo XIX, Iglesias nunca abandonó sus ideales, y su carácter perseverante y disciplinado lo convirtió en un referente para las generaciones obreras posteriores. Era conocido por su carisma y capacidad de diálogo, capaz de acercar sus ideas tanto a intelectuales como a trabajadores, siempre desde un enfoque de transformación social pacífica y democrática. Su vida personal estuvo estrechamente ligada a su causa: el bienestar de la clase trabajadora</a:t>
            </a:r>
            <a:r>
              <a:rPr lang="es-ES" b="1" dirty="0">
                <a:solidFill>
                  <a:srgbClr val="C00000"/>
                </a:solidFill>
                <a:latin typeface="Century Gothic" panose="020B0502020202020204" pitchFamily="34" charset="0"/>
                <a:ea typeface="Tahoma" panose="020B0604030504040204" pitchFamily="34" charset="0"/>
                <a:cs typeface="Tahoma" panose="020B0604030504040204" pitchFamily="34" charset="0"/>
              </a:rPr>
              <a:t>, la educación y la equidad social </a:t>
            </a:r>
            <a:r>
              <a:rPr lang="es-ES" dirty="0">
                <a:latin typeface="Century Gothic" panose="020B0502020202020204" pitchFamily="34" charset="0"/>
                <a:ea typeface="Tahoma" panose="020B0604030504040204" pitchFamily="34" charset="0"/>
                <a:cs typeface="Tahoma" panose="020B0604030504040204" pitchFamily="34" charset="0"/>
              </a:rPr>
              <a:t>eran no solo sus objetivos políticos, sino también sus convicciones más íntimas.</a:t>
            </a:r>
          </a:p>
        </p:txBody>
      </p:sp>
      <p:sp>
        <p:nvSpPr>
          <p:cNvPr id="8" name="CuadroTexto 7">
            <a:extLst>
              <a:ext uri="{FF2B5EF4-FFF2-40B4-BE49-F238E27FC236}">
                <a16:creationId xmlns:a16="http://schemas.microsoft.com/office/drawing/2014/main" id="{BA507877-2BD3-F8FC-26E0-7A758A1F278E}"/>
              </a:ext>
            </a:extLst>
          </p:cNvPr>
          <p:cNvSpPr txBox="1"/>
          <p:nvPr/>
        </p:nvSpPr>
        <p:spPr>
          <a:xfrm>
            <a:off x="330200" y="8803520"/>
            <a:ext cx="8596971" cy="5616217"/>
          </a:xfrm>
          <a:prstGeom prst="rect">
            <a:avLst/>
          </a:prstGeom>
          <a:noFill/>
        </p:spPr>
        <p:txBody>
          <a:bodyPr wrap="square">
            <a:spAutoFit/>
          </a:bodyPr>
          <a:lstStyle/>
          <a:p>
            <a:pPr algn="just">
              <a:lnSpc>
                <a:spcPct val="125000"/>
              </a:lnSpc>
            </a:pPr>
            <a:r>
              <a:rPr lang="es-ES" sz="1900" b="1" dirty="0">
                <a:solidFill>
                  <a:schemeClr val="tx1"/>
                </a:solidFill>
                <a:latin typeface="Trebuchet MS" panose="020B0603020202020204" pitchFamily="34" charset="0"/>
              </a:rPr>
              <a:t>	</a:t>
            </a:r>
            <a:r>
              <a:rPr lang="es-ES" b="1" dirty="0">
                <a:solidFill>
                  <a:schemeClr val="tx1"/>
                </a:solidFill>
                <a:latin typeface="Century Gothic" panose="020B0502020202020204" pitchFamily="34" charset="0"/>
              </a:rPr>
              <a:t>El pensamiento de Pablo Iglesias </a:t>
            </a:r>
            <a:r>
              <a:rPr lang="es-ES" dirty="0">
                <a:latin typeface="Century Gothic" panose="020B0502020202020204" pitchFamily="34" charset="0"/>
              </a:rPr>
              <a:t>se centraba en la dignidad del trabajador y en la necesidad de una sociedad más justa y equitativa. Creía firmemente que </a:t>
            </a:r>
            <a:r>
              <a:rPr lang="es-ES" b="1" dirty="0">
                <a:solidFill>
                  <a:srgbClr val="C00000"/>
                </a:solidFill>
                <a:latin typeface="Century Gothic" panose="020B0502020202020204" pitchFamily="34" charset="0"/>
              </a:rPr>
              <a:t>la educación y la organización eran las herramientas principales </a:t>
            </a:r>
            <a:r>
              <a:rPr lang="es-ES" dirty="0">
                <a:latin typeface="Century Gothic" panose="020B0502020202020204" pitchFamily="34" charset="0"/>
              </a:rPr>
              <a:t>para lograr cambios profundos, rechazando la violencia como método para transformar la sociedad. </a:t>
            </a:r>
          </a:p>
          <a:p>
            <a:pPr algn="just">
              <a:lnSpc>
                <a:spcPct val="125000"/>
              </a:lnSpc>
            </a:pPr>
            <a:r>
              <a:rPr lang="es-ES" dirty="0">
                <a:latin typeface="Century Gothic" panose="020B0502020202020204" pitchFamily="34" charset="0"/>
              </a:rPr>
              <a:t>	</a:t>
            </a:r>
            <a:r>
              <a:rPr lang="es-ES" dirty="0">
                <a:latin typeface="Century Gothic" panose="020B0502020202020204" pitchFamily="34" charset="0"/>
                <a:cs typeface="Calibri Light" panose="020F0302020204030204" pitchFamily="34" charset="0"/>
              </a:rPr>
              <a:t>En lo personal, era un hombre que combinaba la firmeza ideológica con la cercanía humana; quienes lo conocieron destacan su </a:t>
            </a:r>
            <a:r>
              <a:rPr lang="es-ES" b="1" dirty="0">
                <a:solidFill>
                  <a:srgbClr val="C00000"/>
                </a:solidFill>
                <a:latin typeface="Century Gothic" panose="020B0502020202020204" pitchFamily="34" charset="0"/>
                <a:cs typeface="Calibri Light" panose="020F0302020204030204" pitchFamily="34" charset="0"/>
              </a:rPr>
              <a:t>humildad, su compromiso y su capacidad de escuchar</a:t>
            </a:r>
            <a:r>
              <a:rPr lang="es-ES" dirty="0">
                <a:latin typeface="Century Gothic" panose="020B0502020202020204" pitchFamily="34" charset="0"/>
                <a:cs typeface="Calibri Light" panose="020F0302020204030204" pitchFamily="34" charset="0"/>
              </a:rPr>
              <a:t> y comprender las dificultades de los demás. Iglesias valoraba la solidaridad entre trabajadores y consideraba que la unión de los oprimidos era la base para conquistar derechos laborales y sociales. A lo largo de su vida mantuvo una coherencia entre sus ideas y sus actos, defendiendo siempre la justicia y la igualdad, incluso ante adversidades políticas y sociales. </a:t>
            </a:r>
          </a:p>
          <a:p>
            <a:pPr algn="just">
              <a:lnSpc>
                <a:spcPct val="125000"/>
              </a:lnSpc>
            </a:pPr>
            <a:r>
              <a:rPr lang="es-ES" dirty="0">
                <a:latin typeface="Century Gothic" panose="020B0502020202020204" pitchFamily="34" charset="0"/>
              </a:rPr>
              <a:t>	Su legado no solo se mide en la creación de instituciones, sino en </a:t>
            </a:r>
            <a:r>
              <a:rPr lang="es-ES" b="1" dirty="0">
                <a:solidFill>
                  <a:srgbClr val="C00000"/>
                </a:solidFill>
                <a:latin typeface="Century Gothic" panose="020B0502020202020204" pitchFamily="34" charset="0"/>
              </a:rPr>
              <a:t>la inspiración que dejó a generaciones</a:t>
            </a:r>
            <a:r>
              <a:rPr lang="es-ES" dirty="0">
                <a:latin typeface="Century Gothic" panose="020B0502020202020204" pitchFamily="34" charset="0"/>
              </a:rPr>
              <a:t> de españoles para luchar por sus derechos con ética, organización y perseverancia.</a:t>
            </a:r>
          </a:p>
        </p:txBody>
      </p:sp>
      <p:pic>
        <p:nvPicPr>
          <p:cNvPr id="38" name="Imagen 37">
            <a:extLst>
              <a:ext uri="{FF2B5EF4-FFF2-40B4-BE49-F238E27FC236}">
                <a16:creationId xmlns:a16="http://schemas.microsoft.com/office/drawing/2014/main" id="{77062E1E-1E73-D0AE-557F-71BEE9A20AA3}"/>
              </a:ext>
            </a:extLst>
          </p:cNvPr>
          <p:cNvPicPr>
            <a:picLocks noChangeAspect="1"/>
          </p:cNvPicPr>
          <p:nvPr/>
        </p:nvPicPr>
        <p:blipFill>
          <a:blip r:embed="rId3"/>
          <a:srcRect t="6093" b="2787"/>
          <a:stretch>
            <a:fillRect/>
          </a:stretch>
        </p:blipFill>
        <p:spPr>
          <a:xfrm>
            <a:off x="9389524" y="8952861"/>
            <a:ext cx="3843318" cy="5515657"/>
          </a:xfrm>
          <a:prstGeom prst="rect">
            <a:avLst/>
          </a:prstGeom>
          <a:ln>
            <a:noFill/>
          </a:ln>
          <a:effectLst>
            <a:outerShdw blurRad="292100" dist="139700" dir="2700000" algn="tl" rotWithShape="0">
              <a:srgbClr val="333333">
                <a:alpha val="65000"/>
              </a:srgbClr>
            </a:outerShdw>
          </a:effectLst>
        </p:spPr>
      </p:pic>
      <p:sp>
        <p:nvSpPr>
          <p:cNvPr id="45" name="object 19">
            <a:extLst>
              <a:ext uri="{FF2B5EF4-FFF2-40B4-BE49-F238E27FC236}">
                <a16:creationId xmlns:a16="http://schemas.microsoft.com/office/drawing/2014/main" id="{18E645AE-B7A6-972F-7FC5-000296DDAF0A}"/>
              </a:ext>
            </a:extLst>
          </p:cNvPr>
          <p:cNvSpPr txBox="1"/>
          <p:nvPr/>
        </p:nvSpPr>
        <p:spPr>
          <a:xfrm>
            <a:off x="13118401" y="9101177"/>
            <a:ext cx="340995" cy="366126"/>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lang="es-ES" sz="750" spc="-50" dirty="0">
                <a:solidFill>
                  <a:srgbClr val="FFFFFF"/>
                </a:solidFill>
                <a:latin typeface="Arial Black"/>
                <a:cs typeface="Arial Black"/>
              </a:rPr>
              <a:t>3</a:t>
            </a:r>
          </a:p>
          <a:p>
            <a:pPr algn="ctr">
              <a:lnSpc>
                <a:spcPct val="100000"/>
              </a:lnSpc>
            </a:pPr>
            <a:endParaRPr sz="750" dirty="0">
              <a:latin typeface="Arial Black"/>
              <a:cs typeface="Arial Black"/>
            </a:endParaRPr>
          </a:p>
        </p:txBody>
      </p:sp>
      <p:sp>
        <p:nvSpPr>
          <p:cNvPr id="41" name="object 19">
            <a:extLst>
              <a:ext uri="{FF2B5EF4-FFF2-40B4-BE49-F238E27FC236}">
                <a16:creationId xmlns:a16="http://schemas.microsoft.com/office/drawing/2014/main" id="{3F31026F-B767-B1D6-B931-8FE12FF30165}"/>
              </a:ext>
            </a:extLst>
          </p:cNvPr>
          <p:cNvSpPr txBox="1"/>
          <p:nvPr/>
        </p:nvSpPr>
        <p:spPr>
          <a:xfrm>
            <a:off x="524842" y="3879427"/>
            <a:ext cx="340995" cy="383540"/>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sz="750" spc="-50" dirty="0">
                <a:solidFill>
                  <a:srgbClr val="FFFFFF"/>
                </a:solidFill>
                <a:latin typeface="Arial Black"/>
                <a:cs typeface="Arial Black"/>
              </a:rPr>
              <a:t>1</a:t>
            </a:r>
            <a:endParaRPr sz="750" dirty="0">
              <a:latin typeface="Arial Black"/>
              <a:cs typeface="Arial Black"/>
            </a:endParaRPr>
          </a:p>
        </p:txBody>
      </p:sp>
      <p:pic>
        <p:nvPicPr>
          <p:cNvPr id="52" name="Imagen 51">
            <a:extLst>
              <a:ext uri="{FF2B5EF4-FFF2-40B4-BE49-F238E27FC236}">
                <a16:creationId xmlns:a16="http://schemas.microsoft.com/office/drawing/2014/main" id="{7879D7F0-2AD7-DACF-F8BE-CB94F05592E6}"/>
              </a:ext>
            </a:extLst>
          </p:cNvPr>
          <p:cNvPicPr>
            <a:picLocks noChangeAspect="1"/>
          </p:cNvPicPr>
          <p:nvPr/>
        </p:nvPicPr>
        <p:blipFill>
          <a:blip r:embed="rId4"/>
          <a:stretch>
            <a:fillRect/>
          </a:stretch>
        </p:blipFill>
        <p:spPr>
          <a:xfrm>
            <a:off x="5480012" y="4929100"/>
            <a:ext cx="3139108" cy="3089380"/>
          </a:xfrm>
          <a:prstGeom prst="rect">
            <a:avLst/>
          </a:prstGeom>
          <a:ln>
            <a:noFill/>
          </a:ln>
          <a:effectLst>
            <a:outerShdw blurRad="292100" dist="139700" dir="2700000" algn="tl" rotWithShape="0">
              <a:srgbClr val="333333">
                <a:alpha val="65000"/>
              </a:srgbClr>
            </a:outerShdw>
          </a:effectLst>
        </p:spPr>
      </p:pic>
      <p:sp>
        <p:nvSpPr>
          <p:cNvPr id="53" name="object 19">
            <a:extLst>
              <a:ext uri="{FF2B5EF4-FFF2-40B4-BE49-F238E27FC236}">
                <a16:creationId xmlns:a16="http://schemas.microsoft.com/office/drawing/2014/main" id="{713C742C-70FE-1BC4-55C3-6A99B783E489}"/>
              </a:ext>
            </a:extLst>
          </p:cNvPr>
          <p:cNvSpPr txBox="1"/>
          <p:nvPr/>
        </p:nvSpPr>
        <p:spPr>
          <a:xfrm>
            <a:off x="8070850" y="4615324"/>
            <a:ext cx="340995" cy="366126"/>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lang="es-ES" sz="750" spc="-50" dirty="0">
                <a:solidFill>
                  <a:srgbClr val="FFFFFF"/>
                </a:solidFill>
                <a:latin typeface="Arial Black"/>
                <a:cs typeface="Arial Black"/>
              </a:rPr>
              <a:t>2</a:t>
            </a:r>
          </a:p>
          <a:p>
            <a:pPr algn="ctr">
              <a:lnSpc>
                <a:spcPct val="100000"/>
              </a:lnSpc>
            </a:pPr>
            <a:endParaRPr sz="750" dirty="0">
              <a:latin typeface="Arial Black"/>
              <a:cs typeface="Arial Black"/>
            </a:endParaRPr>
          </a:p>
        </p:txBody>
      </p:sp>
      <p:pic>
        <p:nvPicPr>
          <p:cNvPr id="21" name="Imagen 20">
            <a:extLst>
              <a:ext uri="{FF2B5EF4-FFF2-40B4-BE49-F238E27FC236}">
                <a16:creationId xmlns:a16="http://schemas.microsoft.com/office/drawing/2014/main" id="{28F23B3B-89C0-4CA1-004C-5202CABB4B90}"/>
              </a:ext>
            </a:extLst>
          </p:cNvPr>
          <p:cNvPicPr>
            <a:picLocks noChangeAspect="1"/>
          </p:cNvPicPr>
          <p:nvPr/>
        </p:nvPicPr>
        <p:blipFill>
          <a:blip r:embed="rId5">
            <a:alphaModFix amt="20000"/>
            <a:extLst>
              <a:ext uri="{BEBA8EAE-BF5A-486C-A8C5-ECC9F3942E4B}">
                <a14:imgProps xmlns:a14="http://schemas.microsoft.com/office/drawing/2010/main">
                  <a14:imgLayer r:embed="rId6">
                    <a14:imgEffect>
                      <a14:artisticChalkSketch/>
                    </a14:imgEffect>
                  </a14:imgLayer>
                </a14:imgProps>
              </a:ext>
            </a:extLst>
          </a:blip>
          <a:stretch>
            <a:fillRect/>
          </a:stretch>
        </p:blipFill>
        <p:spPr>
          <a:xfrm>
            <a:off x="16939399" y="33811"/>
            <a:ext cx="2518570" cy="3556013"/>
          </a:xfrm>
          <a:prstGeom prst="rect">
            <a:avLst/>
          </a:prstGeom>
          <a:ln>
            <a:noFill/>
          </a:ln>
        </p:spPr>
      </p:pic>
      <p:grpSp>
        <p:nvGrpSpPr>
          <p:cNvPr id="6" name="Grupo 5"/>
          <p:cNvGrpSpPr/>
          <p:nvPr/>
        </p:nvGrpSpPr>
        <p:grpSpPr>
          <a:xfrm>
            <a:off x="298450" y="-10102"/>
            <a:ext cx="2518570" cy="3599926"/>
            <a:chOff x="298450" y="-10102"/>
            <a:chExt cx="2518570" cy="3599926"/>
          </a:xfrm>
        </p:grpSpPr>
        <p:sp>
          <p:nvSpPr>
            <p:cNvPr id="20" name="Rectángulo 19"/>
            <p:cNvSpPr/>
            <p:nvPr/>
          </p:nvSpPr>
          <p:spPr>
            <a:xfrm>
              <a:off x="298450" y="-10102"/>
              <a:ext cx="2518570" cy="3599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B23039"/>
                </a:solidFill>
              </a:endParaRPr>
            </a:p>
          </p:txBody>
        </p:sp>
        <p:pic>
          <p:nvPicPr>
            <p:cNvPr id="25" name="Imagen 24" descr="Texto&#10;&#10;El contenido generado por IA puede ser incorrecto.">
              <a:extLst>
                <a:ext uri="{FF2B5EF4-FFF2-40B4-BE49-F238E27FC236}">
                  <a16:creationId xmlns:a16="http://schemas.microsoft.com/office/drawing/2014/main" id="{79B82A47-AD45-909E-55A9-29C1846181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040" y="2612093"/>
              <a:ext cx="1746250" cy="859790"/>
            </a:xfrm>
            <a:prstGeom prst="rect">
              <a:avLst/>
            </a:prstGeom>
          </p:spPr>
        </p:pic>
        <p:sp>
          <p:nvSpPr>
            <p:cNvPr id="5" name="CuadroTexto 4"/>
            <p:cNvSpPr txBox="1"/>
            <p:nvPr/>
          </p:nvSpPr>
          <p:spPr>
            <a:xfrm>
              <a:off x="298450" y="176712"/>
              <a:ext cx="2412840" cy="830997"/>
            </a:xfrm>
            <a:prstGeom prst="rect">
              <a:avLst/>
            </a:prstGeom>
            <a:noFill/>
          </p:spPr>
          <p:txBody>
            <a:bodyPr wrap="none" rtlCol="0">
              <a:spAutoFit/>
            </a:bodyPr>
            <a:lstStyle/>
            <a:p>
              <a:pPr algn="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ABLO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I</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GLESIAS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OSSE</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Un siglo de su legado</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en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A</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lbacete</a:t>
              </a:r>
            </a:p>
          </p:txBody>
        </p:sp>
      </p:grpSp>
      <p:sp>
        <p:nvSpPr>
          <p:cNvPr id="10" name="Rectángulo 9"/>
          <p:cNvSpPr/>
          <p:nvPr/>
        </p:nvSpPr>
        <p:spPr>
          <a:xfrm>
            <a:off x="13966466" y="8786890"/>
            <a:ext cx="5554813" cy="3526928"/>
          </a:xfrm>
          <a:prstGeom prst="rect">
            <a:avLst/>
          </a:prstGeom>
        </p:spPr>
        <p:txBody>
          <a:bodyPr wrap="square">
            <a:spAutoFit/>
          </a:bodyPr>
          <a:lstStyle/>
          <a:p>
            <a:pPr algn="just">
              <a:lnSpc>
                <a:spcPct val="125000"/>
              </a:lnSpc>
              <a:spcAft>
                <a:spcPts val="0"/>
              </a:spcAft>
            </a:pPr>
            <a:r>
              <a:rPr lang="es-ES" dirty="0">
                <a:effectLst/>
                <a:latin typeface="Century Gothic" panose="020B0502020202020204" pitchFamily="34" charset="0"/>
                <a:ea typeface="Times New Roman" panose="02020603050405020304" pitchFamily="18" charset="0"/>
                <a:cs typeface="Tahoma" panose="020B0604030504040204" pitchFamily="34" charset="0"/>
              </a:rPr>
              <a:t>	Los últimos años de su vida Pablo iglesias padeció un deficiente estado de salud y apenas salía de su domicilio, </a:t>
            </a:r>
            <a:r>
              <a:rPr lang="es-ES" b="1" dirty="0">
                <a:solidFill>
                  <a:srgbClr val="C00000"/>
                </a:solidFill>
                <a:effectLst/>
                <a:latin typeface="Century Gothic" panose="020B0502020202020204" pitchFamily="34" charset="0"/>
                <a:ea typeface="Times New Roman" panose="02020603050405020304" pitchFamily="18" charset="0"/>
                <a:cs typeface="Tahoma" panose="020B0604030504040204" pitchFamily="34" charset="0"/>
              </a:rPr>
              <a:t>falleció el 9 de diciembre de 1925</a:t>
            </a:r>
            <a:r>
              <a:rPr lang="es-ES" dirty="0">
                <a:effectLst/>
                <a:latin typeface="Century Gothic" panose="020B0502020202020204" pitchFamily="34" charset="0"/>
                <a:ea typeface="Times New Roman" panose="02020603050405020304" pitchFamily="18" charset="0"/>
                <a:cs typeface="Tahoma" panose="020B0604030504040204" pitchFamily="34" charset="0"/>
              </a:rPr>
              <a:t>. Su cuerpo fue trasladado a la Casa del Pueblo de Madrid, fundada por él mismo, por donde pasaron personalidades de todas las tendencias políticas. Fue enterrado en el cementerio civil de Madrid y al sepelio, celebrado el domingo </a:t>
            </a:r>
            <a:r>
              <a:rPr lang="es-ES" b="1" dirty="0">
                <a:solidFill>
                  <a:srgbClr val="C00000"/>
                </a:solidFill>
                <a:effectLst/>
                <a:latin typeface="Century Gothic" panose="020B0502020202020204" pitchFamily="34" charset="0"/>
                <a:ea typeface="Times New Roman" panose="02020603050405020304" pitchFamily="18" charset="0"/>
                <a:cs typeface="Tahoma" panose="020B0604030504040204" pitchFamily="34" charset="0"/>
              </a:rPr>
              <a:t>13 de diciembre de 1925</a:t>
            </a:r>
            <a:r>
              <a:rPr lang="es-ES" dirty="0">
                <a:effectLst/>
                <a:latin typeface="Century Gothic" panose="020B0502020202020204" pitchFamily="34" charset="0"/>
                <a:ea typeface="Times New Roman" panose="02020603050405020304" pitchFamily="18" charset="0"/>
                <a:cs typeface="Tahoma" panose="020B0604030504040204" pitchFamily="34" charset="0"/>
              </a:rPr>
              <a:t>, asistieron más de 250.000 personas.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Conector recto 26">
            <a:extLst>
              <a:ext uri="{FF2B5EF4-FFF2-40B4-BE49-F238E27FC236}">
                <a16:creationId xmlns:a16="http://schemas.microsoft.com/office/drawing/2014/main" id="{EAFCD08C-7FFF-4005-0B54-E3A8EE4721F3}"/>
              </a:ext>
            </a:extLst>
          </p:cNvPr>
          <p:cNvCxnSpPr/>
          <p:nvPr/>
        </p:nvCxnSpPr>
        <p:spPr>
          <a:xfrm>
            <a:off x="298450" y="3589824"/>
            <a:ext cx="1915951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9" name="Conector recto 28">
            <a:extLst>
              <a:ext uri="{FF2B5EF4-FFF2-40B4-BE49-F238E27FC236}">
                <a16:creationId xmlns:a16="http://schemas.microsoft.com/office/drawing/2014/main" id="{241066A2-88D8-9B92-A2C9-BB19479733DF}"/>
              </a:ext>
            </a:extLst>
          </p:cNvPr>
          <p:cNvCxnSpPr/>
          <p:nvPr/>
        </p:nvCxnSpPr>
        <p:spPr>
          <a:xfrm>
            <a:off x="298450" y="14816800"/>
            <a:ext cx="19159518"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1784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redondeado 18"/>
          <p:cNvSpPr/>
          <p:nvPr/>
        </p:nvSpPr>
        <p:spPr>
          <a:xfrm>
            <a:off x="15246285" y="11953306"/>
            <a:ext cx="4296837" cy="2178869"/>
          </a:xfrm>
          <a:prstGeom prst="roundRect">
            <a:avLst>
              <a:gd name="adj" fmla="val 10881"/>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lumMod val="95000"/>
                </a:schemeClr>
              </a:solidFill>
            </a:endParaRPr>
          </a:p>
        </p:txBody>
      </p:sp>
      <p:pic>
        <p:nvPicPr>
          <p:cNvPr id="4" name="Imagen 3"/>
          <p:cNvPicPr>
            <a:picLocks noChangeAspect="1"/>
          </p:cNvPicPr>
          <p:nvPr/>
        </p:nvPicPr>
        <p:blipFill>
          <a:blip r:embed="rId2"/>
          <a:stretch>
            <a:fillRect/>
          </a:stretch>
        </p:blipFill>
        <p:spPr>
          <a:xfrm>
            <a:off x="340942" y="4079053"/>
            <a:ext cx="4038600" cy="5741361"/>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a:blip r:embed="rId3"/>
          <a:stretch>
            <a:fillRect/>
          </a:stretch>
        </p:blipFill>
        <p:spPr>
          <a:xfrm>
            <a:off x="4044433" y="8145071"/>
            <a:ext cx="3876446" cy="3102935"/>
          </a:xfrm>
          <a:prstGeom prst="rect">
            <a:avLst/>
          </a:prstGeom>
          <a:ln>
            <a:noFill/>
          </a:ln>
          <a:effectLst>
            <a:outerShdw blurRad="292100" dist="139700" dir="2700000" algn="tl" rotWithShape="0">
              <a:srgbClr val="333333">
                <a:alpha val="65000"/>
              </a:srgbClr>
            </a:outerShdw>
          </a:effectLst>
        </p:spPr>
      </p:pic>
      <p:pic>
        <p:nvPicPr>
          <p:cNvPr id="6" name="Imagen 5">
            <a:extLst>
              <a:ext uri="{FF2B5EF4-FFF2-40B4-BE49-F238E27FC236}">
                <a16:creationId xmlns:a16="http://schemas.microsoft.com/office/drawing/2014/main" id="{28F23B3B-89C0-4CA1-004C-5202CABB4B90}"/>
              </a:ext>
            </a:extLst>
          </p:cNvPr>
          <p:cNvPicPr>
            <a:picLocks noChangeAspect="1"/>
          </p:cNvPicPr>
          <p:nvPr/>
        </p:nvPicPr>
        <p:blipFill>
          <a:blip r:embed="rId4">
            <a:alphaModFix amt="20000"/>
            <a:extLst>
              <a:ext uri="{BEBA8EAE-BF5A-486C-A8C5-ECC9F3942E4B}">
                <a14:imgProps xmlns:a14="http://schemas.microsoft.com/office/drawing/2010/main">
                  <a14:imgLayer r:embed="rId5">
                    <a14:imgEffect>
                      <a14:artisticChalkSketch/>
                    </a14:imgEffect>
                  </a14:imgLayer>
                </a14:imgProps>
              </a:ext>
            </a:extLst>
          </a:blip>
          <a:stretch>
            <a:fillRect/>
          </a:stretch>
        </p:blipFill>
        <p:spPr>
          <a:xfrm>
            <a:off x="16939399" y="33811"/>
            <a:ext cx="2518570" cy="3556013"/>
          </a:xfrm>
          <a:prstGeom prst="rect">
            <a:avLst/>
          </a:prstGeom>
          <a:ln>
            <a:noFill/>
          </a:ln>
        </p:spPr>
      </p:pic>
      <p:grpSp>
        <p:nvGrpSpPr>
          <p:cNvPr id="7" name="Grupo 6"/>
          <p:cNvGrpSpPr/>
          <p:nvPr/>
        </p:nvGrpSpPr>
        <p:grpSpPr>
          <a:xfrm>
            <a:off x="298450" y="-10102"/>
            <a:ext cx="2518570" cy="3599926"/>
            <a:chOff x="298450" y="-10102"/>
            <a:chExt cx="2518570" cy="3599926"/>
          </a:xfrm>
        </p:grpSpPr>
        <p:sp>
          <p:nvSpPr>
            <p:cNvPr id="8" name="Rectángulo 7"/>
            <p:cNvSpPr/>
            <p:nvPr/>
          </p:nvSpPr>
          <p:spPr>
            <a:xfrm>
              <a:off x="298450" y="-10102"/>
              <a:ext cx="2518570" cy="3599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B23039"/>
                </a:solidFill>
              </a:endParaRPr>
            </a:p>
          </p:txBody>
        </p:sp>
        <p:pic>
          <p:nvPicPr>
            <p:cNvPr id="9" name="Imagen 8" descr="Texto&#10;&#10;El contenido generado por IA puede ser incorrecto.">
              <a:extLst>
                <a:ext uri="{FF2B5EF4-FFF2-40B4-BE49-F238E27FC236}">
                  <a16:creationId xmlns:a16="http://schemas.microsoft.com/office/drawing/2014/main" id="{79B82A47-AD45-909E-55A9-29C1846181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040" y="2612093"/>
              <a:ext cx="1746250" cy="859790"/>
            </a:xfrm>
            <a:prstGeom prst="rect">
              <a:avLst/>
            </a:prstGeom>
          </p:spPr>
        </p:pic>
        <p:sp>
          <p:nvSpPr>
            <p:cNvPr id="10" name="CuadroTexto 9"/>
            <p:cNvSpPr txBox="1"/>
            <p:nvPr/>
          </p:nvSpPr>
          <p:spPr>
            <a:xfrm>
              <a:off x="298450" y="176712"/>
              <a:ext cx="2412840" cy="830997"/>
            </a:xfrm>
            <a:prstGeom prst="rect">
              <a:avLst/>
            </a:prstGeom>
            <a:noFill/>
          </p:spPr>
          <p:txBody>
            <a:bodyPr wrap="none" rtlCol="0">
              <a:spAutoFit/>
            </a:bodyPr>
            <a:lstStyle/>
            <a:p>
              <a:pPr algn="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ABLO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I</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GLESIAS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OSSE</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Un siglo de su legado</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en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A</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lbacete</a:t>
              </a:r>
            </a:p>
          </p:txBody>
        </p:sp>
      </p:grpSp>
      <p:sp>
        <p:nvSpPr>
          <p:cNvPr id="11" name="Título 2">
            <a:extLst>
              <a:ext uri="{FF2B5EF4-FFF2-40B4-BE49-F238E27FC236}">
                <a16:creationId xmlns:a16="http://schemas.microsoft.com/office/drawing/2014/main" id="{9E4AF47E-5743-5018-A751-6CB173589D3C}"/>
              </a:ext>
            </a:extLst>
          </p:cNvPr>
          <p:cNvSpPr>
            <a:spLocks noGrp="1"/>
          </p:cNvSpPr>
          <p:nvPr>
            <p:ph type="title"/>
          </p:nvPr>
        </p:nvSpPr>
        <p:spPr>
          <a:xfrm>
            <a:off x="4244298" y="1044849"/>
            <a:ext cx="11658600" cy="1708160"/>
          </a:xfrm>
        </p:spPr>
        <p:txBody>
          <a:bodyPr/>
          <a:lstStyle/>
          <a:p>
            <a:pPr algn="ctr"/>
            <a:r>
              <a:rPr lang="es-ES" sz="5600" dirty="0">
                <a:solidFill>
                  <a:srgbClr val="C00000"/>
                </a:solidFill>
                <a:effectLst>
                  <a:outerShdw blurRad="38100" dist="38100" dir="2700000" algn="tl">
                    <a:srgbClr val="000000">
                      <a:alpha val="43137"/>
                    </a:srgbClr>
                  </a:outerShdw>
                </a:effectLst>
              </a:rPr>
              <a:t>LA IGUALDAD:</a:t>
            </a:r>
            <a:br>
              <a:rPr lang="es-ES" sz="5600" dirty="0">
                <a:solidFill>
                  <a:srgbClr val="C00000"/>
                </a:solidFill>
                <a:effectLst>
                  <a:outerShdw blurRad="38100" dist="38100" dir="2700000" algn="tl">
                    <a:srgbClr val="000000">
                      <a:alpha val="43137"/>
                    </a:srgbClr>
                  </a:outerShdw>
                </a:effectLst>
              </a:rPr>
            </a:br>
            <a:r>
              <a:rPr lang="es-ES" sz="5600" dirty="0">
                <a:solidFill>
                  <a:srgbClr val="C00000"/>
                </a:solidFill>
                <a:effectLst>
                  <a:outerShdw blurRad="38100" dist="38100" dir="2700000" algn="tl">
                    <a:srgbClr val="000000">
                      <a:alpha val="43137"/>
                    </a:srgbClr>
                  </a:outerShdw>
                </a:effectLst>
              </a:rPr>
              <a:t>SEÑA DE IDENTIDAD</a:t>
            </a:r>
          </a:p>
        </p:txBody>
      </p:sp>
      <p:sp>
        <p:nvSpPr>
          <p:cNvPr id="12" name="Rectángulo 11"/>
          <p:cNvSpPr/>
          <p:nvPr/>
        </p:nvSpPr>
        <p:spPr>
          <a:xfrm>
            <a:off x="4763001" y="3847848"/>
            <a:ext cx="8337049" cy="4097597"/>
          </a:xfrm>
          <a:prstGeom prst="rect">
            <a:avLst/>
          </a:prstGeom>
        </p:spPr>
        <p:txBody>
          <a:bodyPr wrap="square">
            <a:spAutoFit/>
          </a:bodyPr>
          <a:lstStyle/>
          <a:p>
            <a:pPr indent="449580" algn="just">
              <a:lnSpc>
                <a:spcPct val="125000"/>
              </a:lnSpc>
            </a:pPr>
            <a:r>
              <a:rPr lang="es-ES" sz="1750" dirty="0">
                <a:effectLst/>
                <a:latin typeface="Century Gothic" panose="020B0502020202020204" pitchFamily="34" charset="0"/>
                <a:ea typeface="Times New Roman" panose="02020603050405020304" pitchFamily="18" charset="0"/>
              </a:rPr>
              <a:t>En su artículo publicado en </a:t>
            </a:r>
            <a:r>
              <a:rPr lang="es-ES" sz="1750" i="1" dirty="0">
                <a:effectLst/>
                <a:latin typeface="Century Gothic" panose="020B0502020202020204" pitchFamily="34" charset="0"/>
                <a:ea typeface="Times New Roman" panose="02020603050405020304" pitchFamily="18" charset="0"/>
              </a:rPr>
              <a:t>El Socialista</a:t>
            </a:r>
            <a:r>
              <a:rPr lang="es-ES" sz="1750" dirty="0">
                <a:effectLst/>
                <a:latin typeface="Century Gothic" panose="020B0502020202020204" pitchFamily="34" charset="0"/>
                <a:ea typeface="Times New Roman" panose="02020603050405020304" pitchFamily="18" charset="0"/>
              </a:rPr>
              <a:t> en enero de 1897, Pablo Iglesias </a:t>
            </a:r>
            <a:r>
              <a:rPr lang="es-ES" sz="1750" dirty="0" err="1">
                <a:effectLst/>
                <a:latin typeface="Century Gothic" panose="020B0502020202020204" pitchFamily="34" charset="0"/>
                <a:ea typeface="Times New Roman" panose="02020603050405020304" pitchFamily="18" charset="0"/>
              </a:rPr>
              <a:t>Posse</a:t>
            </a:r>
            <a:r>
              <a:rPr lang="es-ES" sz="1750" dirty="0">
                <a:effectLst/>
                <a:latin typeface="Century Gothic" panose="020B0502020202020204" pitchFamily="34" charset="0"/>
                <a:ea typeface="Times New Roman" panose="02020603050405020304" pitchFamily="18" charset="0"/>
              </a:rPr>
              <a:t> reflexionaba sobre la </a:t>
            </a:r>
            <a:r>
              <a:rPr lang="es-ES" sz="1750" b="1" dirty="0">
                <a:solidFill>
                  <a:srgbClr val="C00000"/>
                </a:solidFill>
                <a:effectLst/>
                <a:latin typeface="Century Gothic" panose="020B0502020202020204" pitchFamily="34" charset="0"/>
                <a:ea typeface="Times New Roman" panose="02020603050405020304" pitchFamily="18" charset="0"/>
              </a:rPr>
              <a:t>situación de la mujer </a:t>
            </a:r>
            <a:r>
              <a:rPr lang="es-ES" sz="1750" dirty="0">
                <a:effectLst/>
                <a:latin typeface="Century Gothic" panose="020B0502020202020204" pitchFamily="34" charset="0"/>
                <a:ea typeface="Times New Roman" panose="02020603050405020304" pitchFamily="18" charset="0"/>
              </a:rPr>
              <a:t>en la España de su tiempo, denunciando que vivía sometida a una </a:t>
            </a:r>
            <a:r>
              <a:rPr lang="es-ES" sz="1750" b="1" dirty="0">
                <a:solidFill>
                  <a:srgbClr val="C00000"/>
                </a:solidFill>
                <a:effectLst/>
                <a:latin typeface="Century Gothic" panose="020B0502020202020204" pitchFamily="34" charset="0"/>
                <a:ea typeface="Times New Roman" panose="02020603050405020304" pitchFamily="18" charset="0"/>
              </a:rPr>
              <a:t>“doble supeditación”. </a:t>
            </a:r>
            <a:r>
              <a:rPr lang="es-ES" sz="1750" dirty="0">
                <a:effectLst/>
                <a:latin typeface="Century Gothic" panose="020B0502020202020204" pitchFamily="34" charset="0"/>
                <a:ea typeface="Times New Roman" panose="02020603050405020304" pitchFamily="18" charset="0"/>
              </a:rPr>
              <a:t>Por un lado, las trabajadoras sufrían la misma explotación económica que el resto del proletariado, atrapadas en un sistema salarial injusto y precarizadas por su condición de obreras. Pero, además, arrastraban una segunda dependencia: la subordinación al varón dentro del ámbito familiar y social. Iglesias señalaba que </a:t>
            </a:r>
            <a:r>
              <a:rPr lang="es-ES" sz="1750" b="1" dirty="0">
                <a:solidFill>
                  <a:srgbClr val="C00000"/>
                </a:solidFill>
                <a:effectLst/>
                <a:latin typeface="Century Gothic" panose="020B0502020202020204" pitchFamily="34" charset="0"/>
                <a:ea typeface="Times New Roman" panose="02020603050405020304" pitchFamily="18" charset="0"/>
              </a:rPr>
              <a:t>muchas mujeres no eran consideradas “compañeras”, sino </a:t>
            </a:r>
            <a:r>
              <a:rPr lang="es-ES" sz="1750" dirty="0">
                <a:effectLst/>
                <a:latin typeface="Century Gothic" panose="020B0502020202020204" pitchFamily="34" charset="0"/>
                <a:ea typeface="Times New Roman" panose="02020603050405020304" pitchFamily="18" charset="0"/>
              </a:rPr>
              <a:t>tratadas como </a:t>
            </a:r>
            <a:r>
              <a:rPr lang="es-ES" sz="1750" b="1" dirty="0">
                <a:solidFill>
                  <a:srgbClr val="C00000"/>
                </a:solidFill>
                <a:effectLst/>
                <a:latin typeface="Century Gothic" panose="020B0502020202020204" pitchFamily="34" charset="0"/>
                <a:ea typeface="Times New Roman" panose="02020603050405020304" pitchFamily="18" charset="0"/>
              </a:rPr>
              <a:t>“criadas”, “esclavas” </a:t>
            </a:r>
            <a:r>
              <a:rPr lang="es-ES" sz="1750" dirty="0">
                <a:effectLst/>
                <a:latin typeface="Century Gothic" panose="020B0502020202020204" pitchFamily="34" charset="0"/>
                <a:ea typeface="Times New Roman" panose="02020603050405020304" pitchFamily="18" charset="0"/>
              </a:rPr>
              <a:t>u objetos destinados al placer o al adorno. Esta doble opresión, económica y moral, hacía aún más urgente una reflexión profunda sobre su emancipación.</a:t>
            </a:r>
          </a:p>
        </p:txBody>
      </p:sp>
      <p:sp>
        <p:nvSpPr>
          <p:cNvPr id="13" name="Rectángulo 12"/>
          <p:cNvSpPr/>
          <p:nvPr/>
        </p:nvSpPr>
        <p:spPr>
          <a:xfrm>
            <a:off x="8793727" y="8555811"/>
            <a:ext cx="10737850" cy="2751074"/>
          </a:xfrm>
          <a:prstGeom prst="rect">
            <a:avLst/>
          </a:prstGeom>
        </p:spPr>
        <p:txBody>
          <a:bodyPr wrap="square">
            <a:spAutoFit/>
          </a:bodyPr>
          <a:lstStyle/>
          <a:p>
            <a:pPr indent="449580" algn="just">
              <a:lnSpc>
                <a:spcPct val="125000"/>
              </a:lnSpc>
            </a:pPr>
            <a:r>
              <a:rPr lang="es-ES" sz="1750" b="1" dirty="0">
                <a:solidFill>
                  <a:srgbClr val="C00000"/>
                </a:solidFill>
                <a:effectLst/>
                <a:latin typeface="Century Gothic" panose="020B0502020202020204" pitchFamily="34" charset="0"/>
                <a:ea typeface="Times New Roman" panose="02020603050405020304" pitchFamily="18" charset="0"/>
              </a:rPr>
              <a:t>Pablo Iglesias defendía que la liberación de la mujer </a:t>
            </a:r>
            <a:r>
              <a:rPr lang="es-ES" sz="1750" dirty="0">
                <a:effectLst/>
                <a:latin typeface="Century Gothic" panose="020B0502020202020204" pitchFamily="34" charset="0"/>
                <a:ea typeface="Times New Roman" panose="02020603050405020304" pitchFamily="18" charset="0"/>
              </a:rPr>
              <a:t>no podía entenderse solo como un cambio de ideas o de creencias, ni depender de si era religiosa, librepensadora o atea. Mientras persistiera el régimen del salario y un sistema que reproducía las desigualdades entre clases, la emancipación femenina sería incompleta. Para él, la raíz del problema estaba en la estructura social y económica que sostenía estas desigualdades. Por eso insistía en que la verdadera superación de </a:t>
            </a:r>
            <a:r>
              <a:rPr lang="es-ES" sz="1750" b="1" dirty="0">
                <a:solidFill>
                  <a:srgbClr val="C00000"/>
                </a:solidFill>
                <a:effectLst/>
                <a:latin typeface="Century Gothic" panose="020B0502020202020204" pitchFamily="34" charset="0"/>
                <a:ea typeface="Times New Roman" panose="02020603050405020304" pitchFamily="18" charset="0"/>
              </a:rPr>
              <a:t>la opresión femenina exigía la desaparición de las clases sociales </a:t>
            </a:r>
            <a:r>
              <a:rPr lang="es-ES" sz="1750" dirty="0">
                <a:effectLst/>
                <a:latin typeface="Century Gothic" panose="020B0502020202020204" pitchFamily="34" charset="0"/>
                <a:ea typeface="Times New Roman" panose="02020603050405020304" pitchFamily="18" charset="0"/>
              </a:rPr>
              <a:t>y la transformación profunda de las condiciones materiales de la sociedad. Solo así la mujer podría dejar de ser doblemente subordinada y alcanzar una igualdad efectiva.</a:t>
            </a:r>
          </a:p>
        </p:txBody>
      </p:sp>
      <p:sp>
        <p:nvSpPr>
          <p:cNvPr id="14" name="Rectángulo 13"/>
          <p:cNvSpPr/>
          <p:nvPr/>
        </p:nvSpPr>
        <p:spPr>
          <a:xfrm>
            <a:off x="4378965" y="11453698"/>
            <a:ext cx="10183240" cy="3087705"/>
          </a:xfrm>
          <a:prstGeom prst="rect">
            <a:avLst/>
          </a:prstGeom>
        </p:spPr>
        <p:txBody>
          <a:bodyPr wrap="square">
            <a:spAutoFit/>
          </a:bodyPr>
          <a:lstStyle/>
          <a:p>
            <a:pPr indent="449580" algn="just">
              <a:lnSpc>
                <a:spcPct val="125000"/>
              </a:lnSpc>
            </a:pPr>
            <a:r>
              <a:rPr lang="es-ES" sz="1750" dirty="0">
                <a:effectLst/>
                <a:latin typeface="Century Gothic" panose="020B0502020202020204" pitchFamily="34" charset="0"/>
                <a:ea typeface="Times New Roman" panose="02020603050405020304" pitchFamily="18" charset="0"/>
              </a:rPr>
              <a:t>Desde esta perspectiva</a:t>
            </a:r>
            <a:r>
              <a:rPr lang="es-ES" sz="1750" b="1" dirty="0">
                <a:solidFill>
                  <a:srgbClr val="C00000"/>
                </a:solidFill>
                <a:effectLst/>
                <a:latin typeface="Century Gothic" panose="020B0502020202020204" pitchFamily="34" charset="0"/>
                <a:ea typeface="Times New Roman" panose="02020603050405020304" pitchFamily="18" charset="0"/>
              </a:rPr>
              <a:t>, Pablo Iglesias </a:t>
            </a:r>
            <a:r>
              <a:rPr lang="es-ES" sz="1750" dirty="0">
                <a:effectLst/>
                <a:latin typeface="Century Gothic" panose="020B0502020202020204" pitchFamily="34" charset="0"/>
                <a:ea typeface="Times New Roman" panose="02020603050405020304" pitchFamily="18" charset="0"/>
              </a:rPr>
              <a:t>planteaba que la redención de la mujer debía venir de la mano del socialismo. Consideraba que solo una sociedad organizada sobre nuevas bases económicas y morales —sin explotación y sin privilegios— podría garantizar una igualdad real entre hombres y mujeres. En consecuencia, </a:t>
            </a:r>
            <a:r>
              <a:rPr lang="es-ES" sz="1750" b="1" dirty="0">
                <a:solidFill>
                  <a:srgbClr val="C00000"/>
                </a:solidFill>
                <a:effectLst/>
                <a:latin typeface="Century Gothic" panose="020B0502020202020204" pitchFamily="34" charset="0"/>
                <a:ea typeface="Times New Roman" panose="02020603050405020304" pitchFamily="18" charset="0"/>
              </a:rPr>
              <a:t>llamaba a las mujeres a incorporarse activamente al movimiento socialista </a:t>
            </a:r>
            <a:r>
              <a:rPr lang="es-ES" sz="1750" dirty="0">
                <a:effectLst/>
                <a:latin typeface="Century Gothic" panose="020B0502020202020204" pitchFamily="34" charset="0"/>
                <a:ea typeface="Times New Roman" panose="02020603050405020304" pitchFamily="18" charset="0"/>
              </a:rPr>
              <a:t>como protagonistas de su propia liberación. Recordaba que el Partido Socialista y sus Agrupaciones abrían plenamente sus puertas a ellas, con los mismos derechos y deberes que los militantes hombres. De este modo, el socialismo se ofrecía no solo como una teoría política, sino como un espacio de participación e igualdad que anticipaba la sociedad futura que se buscaba construir.</a:t>
            </a:r>
          </a:p>
        </p:txBody>
      </p:sp>
      <p:pic>
        <p:nvPicPr>
          <p:cNvPr id="15" name="object 22"/>
          <p:cNvPicPr/>
          <p:nvPr/>
        </p:nvPicPr>
        <p:blipFill>
          <a:blip r:embed="rId7" cstate="print"/>
          <a:stretch>
            <a:fillRect/>
          </a:stretch>
        </p:blipFill>
        <p:spPr>
          <a:xfrm>
            <a:off x="13726938" y="4005786"/>
            <a:ext cx="5784434" cy="4235769"/>
          </a:xfrm>
          <a:prstGeom prst="rect">
            <a:avLst/>
          </a:prstGeom>
          <a:ln>
            <a:noFill/>
          </a:ln>
          <a:effectLst>
            <a:outerShdw blurRad="292100" dist="139700" dir="2700000" algn="tl" rotWithShape="0">
              <a:srgbClr val="333333">
                <a:alpha val="65000"/>
              </a:srgbClr>
            </a:outerShdw>
          </a:effectLst>
        </p:spPr>
      </p:pic>
      <p:pic>
        <p:nvPicPr>
          <p:cNvPr id="16" name="object 4"/>
          <p:cNvPicPr/>
          <p:nvPr/>
        </p:nvPicPr>
        <p:blipFill>
          <a:blip r:embed="rId8" cstate="print"/>
          <a:stretch>
            <a:fillRect/>
          </a:stretch>
        </p:blipFill>
        <p:spPr>
          <a:xfrm>
            <a:off x="965040" y="10340127"/>
            <a:ext cx="2446945" cy="3807044"/>
          </a:xfrm>
          <a:prstGeom prst="rect">
            <a:avLst/>
          </a:prstGeom>
          <a:ln>
            <a:noFill/>
          </a:ln>
          <a:effectLst>
            <a:outerShdw blurRad="292100" dist="139700" dir="2700000" algn="tl" rotWithShape="0">
              <a:srgbClr val="333333">
                <a:alpha val="65000"/>
              </a:srgbClr>
            </a:outerShdw>
          </a:effectLst>
        </p:spPr>
      </p:pic>
      <p:sp>
        <p:nvSpPr>
          <p:cNvPr id="17" name="object 12"/>
          <p:cNvSpPr txBox="1"/>
          <p:nvPr/>
        </p:nvSpPr>
        <p:spPr>
          <a:xfrm>
            <a:off x="15702266" y="12243649"/>
            <a:ext cx="1633985" cy="200055"/>
          </a:xfrm>
          <a:prstGeom prst="rect">
            <a:avLst/>
          </a:prstGeom>
        </p:spPr>
        <p:txBody>
          <a:bodyPr vert="horz" wrap="square" lIns="0" tIns="15240" rIns="0" bIns="0" rtlCol="0">
            <a:spAutoFit/>
          </a:bodyPr>
          <a:lstStyle/>
          <a:p>
            <a:pPr marL="12700">
              <a:lnSpc>
                <a:spcPct val="100000"/>
              </a:lnSpc>
              <a:spcBef>
                <a:spcPts val="120"/>
              </a:spcBef>
            </a:pPr>
            <a:r>
              <a:rPr sz="1200" b="1" spc="95" dirty="0">
                <a:solidFill>
                  <a:srgbClr val="B10039"/>
                </a:solidFill>
                <a:latin typeface="Tahoma" panose="020B0604030504040204" pitchFamily="34" charset="0"/>
                <a:ea typeface="Tahoma" panose="020B0604030504040204" pitchFamily="34" charset="0"/>
                <a:cs typeface="Tahoma" panose="020B0604030504040204" pitchFamily="34" charset="0"/>
              </a:rPr>
              <a:t>IMÁGENES:</a:t>
            </a:r>
            <a:endParaRPr sz="1200" dirty="0">
              <a:latin typeface="Tahoma" panose="020B0604030504040204" pitchFamily="34" charset="0"/>
              <a:ea typeface="Tahoma" panose="020B0604030504040204" pitchFamily="34" charset="0"/>
              <a:cs typeface="Tahoma" panose="020B0604030504040204" pitchFamily="34" charset="0"/>
            </a:endParaRPr>
          </a:p>
        </p:txBody>
      </p:sp>
      <p:sp>
        <p:nvSpPr>
          <p:cNvPr id="18" name="object 13"/>
          <p:cNvSpPr txBox="1"/>
          <p:nvPr/>
        </p:nvSpPr>
        <p:spPr>
          <a:xfrm>
            <a:off x="15462251" y="12677055"/>
            <a:ext cx="3886200" cy="1174681"/>
          </a:xfrm>
          <a:prstGeom prst="rect">
            <a:avLst/>
          </a:prstGeom>
        </p:spPr>
        <p:txBody>
          <a:bodyPr vert="horz" wrap="square" lIns="0" tIns="15240" rIns="0" bIns="0" rtlCol="0">
            <a:spAutoFit/>
          </a:bodyPr>
          <a:lstStyle/>
          <a:p>
            <a:pPr marL="267335" indent="-254635">
              <a:lnSpc>
                <a:spcPct val="100000"/>
              </a:lnSpc>
              <a:spcBef>
                <a:spcPts val="120"/>
              </a:spcBef>
              <a:buAutoNum type="arabicPeriod"/>
              <a:tabLst>
                <a:tab pos="267335" algn="l"/>
              </a:tabLst>
            </a:pPr>
            <a:r>
              <a:rPr lang="es-ES" sz="1200" spc="-60" dirty="0">
                <a:latin typeface="Tahoma" panose="020B0604030504040204" pitchFamily="34" charset="0"/>
                <a:ea typeface="Tahoma" panose="020B0604030504040204" pitchFamily="34" charset="0"/>
                <a:cs typeface="Tahoma" panose="020B0604030504040204" pitchFamily="34" charset="0"/>
              </a:rPr>
              <a:t>Portada de  </a:t>
            </a:r>
            <a:r>
              <a:rPr lang="es-ES" sz="1200" i="1" spc="-60" dirty="0">
                <a:latin typeface="Tahoma" panose="020B0604030504040204" pitchFamily="34" charset="0"/>
                <a:ea typeface="Tahoma" panose="020B0604030504040204" pitchFamily="34" charset="0"/>
                <a:cs typeface="Tahoma" panose="020B0604030504040204" pitchFamily="34" charset="0"/>
              </a:rPr>
              <a:t>El Socialista </a:t>
            </a:r>
            <a:r>
              <a:rPr lang="es-ES" sz="1200" spc="-60" dirty="0">
                <a:latin typeface="Tahoma" panose="020B0604030504040204" pitchFamily="34" charset="0"/>
                <a:ea typeface="Tahoma" panose="020B0604030504040204" pitchFamily="34" charset="0"/>
                <a:cs typeface="Tahoma" panose="020B0604030504040204" pitchFamily="34" charset="0"/>
              </a:rPr>
              <a:t>del 15 de enero de 1897.</a:t>
            </a:r>
            <a:r>
              <a:rPr lang="es-ES" sz="1200" i="1" spc="-60" dirty="0">
                <a:latin typeface="Tahoma" panose="020B0604030504040204" pitchFamily="34" charset="0"/>
                <a:ea typeface="Tahoma" panose="020B0604030504040204" pitchFamily="34" charset="0"/>
                <a:cs typeface="Tahoma" panose="020B0604030504040204" pitchFamily="34" charset="0"/>
              </a:rPr>
              <a:t>FPI</a:t>
            </a:r>
          </a:p>
          <a:p>
            <a:pPr marL="267335" indent="-254635">
              <a:spcBef>
                <a:spcPts val="120"/>
              </a:spcBef>
              <a:buFontTx/>
              <a:buAutoNum type="arabicPeriod"/>
              <a:tabLst>
                <a:tab pos="267335" algn="l"/>
              </a:tabLst>
            </a:pPr>
            <a:r>
              <a:rPr lang="es-ES" sz="1200" spc="-60" dirty="0">
                <a:latin typeface="Tahoma" panose="020B0604030504040204" pitchFamily="34" charset="0"/>
                <a:ea typeface="Tahoma" panose="020B0604030504040204" pitchFamily="34" charset="0"/>
                <a:cs typeface="Tahoma" panose="020B0604030504040204" pitchFamily="34" charset="0"/>
              </a:rPr>
              <a:t>Extracto del artículo, escrito por Pablo Iglesias, en el </a:t>
            </a:r>
            <a:r>
              <a:rPr lang="es-ES" sz="1200" spc="-60" dirty="0" err="1">
                <a:latin typeface="Tahoma" panose="020B0604030504040204" pitchFamily="34" charset="0"/>
                <a:ea typeface="Tahoma" panose="020B0604030504040204" pitchFamily="34" charset="0"/>
                <a:cs typeface="Tahoma" panose="020B0604030504040204" pitchFamily="34" charset="0"/>
              </a:rPr>
              <a:t>Nº</a:t>
            </a:r>
            <a:r>
              <a:rPr lang="es-ES" sz="1200" spc="-60" dirty="0">
                <a:latin typeface="Tahoma" panose="020B0604030504040204" pitchFamily="34" charset="0"/>
                <a:ea typeface="Tahoma" panose="020B0604030504040204" pitchFamily="34" charset="0"/>
                <a:cs typeface="Tahoma" panose="020B0604030504040204" pitchFamily="34" charset="0"/>
              </a:rPr>
              <a:t> 567 de El Socialista, titulado: </a:t>
            </a:r>
            <a:r>
              <a:rPr lang="es-ES" sz="1200" i="1" spc="-60" dirty="0">
                <a:latin typeface="Tahoma" panose="020B0604030504040204" pitchFamily="34" charset="0"/>
                <a:ea typeface="Tahoma" panose="020B0604030504040204" pitchFamily="34" charset="0"/>
                <a:cs typeface="Tahoma" panose="020B0604030504040204" pitchFamily="34" charset="0"/>
              </a:rPr>
              <a:t>La emancipación de la mujer. FPI</a:t>
            </a:r>
          </a:p>
          <a:p>
            <a:pPr marL="267335" indent="-254635">
              <a:lnSpc>
                <a:spcPct val="100000"/>
              </a:lnSpc>
              <a:spcBef>
                <a:spcPts val="120"/>
              </a:spcBef>
              <a:buAutoNum type="arabicPeriod"/>
              <a:tabLst>
                <a:tab pos="267335" algn="l"/>
              </a:tabLst>
            </a:pPr>
            <a:r>
              <a:rPr lang="es-ES" sz="1200" spc="-60" dirty="0">
                <a:latin typeface="Tahoma" panose="020B0604030504040204" pitchFamily="34" charset="0"/>
                <a:ea typeface="Tahoma" panose="020B0604030504040204" pitchFamily="34" charset="0"/>
                <a:cs typeface="Tahoma" panose="020B0604030504040204" pitchFamily="34" charset="0"/>
              </a:rPr>
              <a:t>Mujeres socialistas en la manifestación del 1º de  </a:t>
            </a:r>
            <a:r>
              <a:rPr lang="es-ES" sz="1200" spc="-60" dirty="0" err="1">
                <a:latin typeface="Tahoma" panose="020B0604030504040204" pitchFamily="34" charset="0"/>
                <a:ea typeface="Tahoma" panose="020B0604030504040204" pitchFamily="34" charset="0"/>
                <a:cs typeface="Tahoma" panose="020B0604030504040204" pitchFamily="34" charset="0"/>
              </a:rPr>
              <a:t>Mayo</a:t>
            </a:r>
            <a:r>
              <a:rPr lang="es-ES" sz="1200" i="1" spc="-60" dirty="0" err="1">
                <a:latin typeface="Tahoma" panose="020B0604030504040204" pitchFamily="34" charset="0"/>
                <a:ea typeface="Tahoma" panose="020B0604030504040204" pitchFamily="34" charset="0"/>
                <a:cs typeface="Tahoma" panose="020B0604030504040204" pitchFamily="34" charset="0"/>
              </a:rPr>
              <a:t>.FPI</a:t>
            </a:r>
            <a:endParaRPr lang="es-ES" sz="1200" i="1" spc="-60" dirty="0">
              <a:latin typeface="Tahoma" panose="020B0604030504040204" pitchFamily="34" charset="0"/>
              <a:ea typeface="Tahoma" panose="020B0604030504040204" pitchFamily="34" charset="0"/>
              <a:cs typeface="Tahoma" panose="020B0604030504040204" pitchFamily="34" charset="0"/>
            </a:endParaRPr>
          </a:p>
          <a:p>
            <a:pPr marL="267335" indent="-254635">
              <a:spcBef>
                <a:spcPts val="120"/>
              </a:spcBef>
              <a:buFontTx/>
              <a:buAutoNum type="arabicPeriod"/>
              <a:tabLst>
                <a:tab pos="267335" algn="l"/>
              </a:tabLst>
            </a:pPr>
            <a:r>
              <a:rPr lang="es-ES" sz="1200" spc="-105" dirty="0">
                <a:latin typeface="Tahoma" panose="020B0604030504040204" pitchFamily="34" charset="0"/>
                <a:ea typeface="Tahoma" panose="020B0604030504040204" pitchFamily="34" charset="0"/>
                <a:cs typeface="Tahoma" panose="020B0604030504040204" pitchFamily="34" charset="0"/>
              </a:rPr>
              <a:t>Feminismo</a:t>
            </a:r>
            <a:r>
              <a:rPr lang="es-ES" sz="1200" spc="5" dirty="0">
                <a:latin typeface="Tahoma" panose="020B0604030504040204" pitchFamily="34" charset="0"/>
                <a:ea typeface="Tahoma" panose="020B0604030504040204" pitchFamily="34" charset="0"/>
                <a:cs typeface="Tahoma" panose="020B0604030504040204" pitchFamily="34" charset="0"/>
              </a:rPr>
              <a:t> </a:t>
            </a:r>
            <a:r>
              <a:rPr lang="es-ES" sz="1200" spc="-105" dirty="0">
                <a:latin typeface="Tahoma" panose="020B0604030504040204" pitchFamily="34" charset="0"/>
                <a:ea typeface="Tahoma" panose="020B0604030504040204" pitchFamily="34" charset="0"/>
                <a:cs typeface="Tahoma" panose="020B0604030504040204" pitchFamily="34" charset="0"/>
              </a:rPr>
              <a:t>socialista, de</a:t>
            </a:r>
            <a:r>
              <a:rPr lang="es-ES" sz="1200" spc="20" dirty="0">
                <a:latin typeface="Tahoma" panose="020B0604030504040204" pitchFamily="34" charset="0"/>
                <a:ea typeface="Tahoma" panose="020B0604030504040204" pitchFamily="34" charset="0"/>
                <a:cs typeface="Tahoma" panose="020B0604030504040204" pitchFamily="34" charset="0"/>
              </a:rPr>
              <a:t> </a:t>
            </a:r>
            <a:r>
              <a:rPr lang="es-ES" sz="1200" spc="-30" dirty="0">
                <a:latin typeface="Tahoma" panose="020B0604030504040204" pitchFamily="34" charset="0"/>
                <a:ea typeface="Tahoma" panose="020B0604030504040204" pitchFamily="34" charset="0"/>
                <a:cs typeface="Tahoma" panose="020B0604030504040204" pitchFamily="34" charset="0"/>
              </a:rPr>
              <a:t>María</a:t>
            </a:r>
            <a:r>
              <a:rPr lang="es-ES" sz="1200" dirty="0">
                <a:latin typeface="Tahoma" panose="020B0604030504040204" pitchFamily="34" charset="0"/>
                <a:ea typeface="Tahoma" panose="020B0604030504040204" pitchFamily="34" charset="0"/>
                <a:cs typeface="Tahoma" panose="020B0604030504040204" pitchFamily="34" charset="0"/>
              </a:rPr>
              <a:t> </a:t>
            </a:r>
            <a:r>
              <a:rPr lang="es-ES" sz="1200" spc="-55" dirty="0">
                <a:latin typeface="Tahoma" panose="020B0604030504040204" pitchFamily="34" charset="0"/>
                <a:ea typeface="Tahoma" panose="020B0604030504040204" pitchFamily="34" charset="0"/>
                <a:cs typeface="Tahoma" panose="020B0604030504040204" pitchFamily="34" charset="0"/>
              </a:rPr>
              <a:t>Cambrils,</a:t>
            </a:r>
            <a:r>
              <a:rPr lang="es-ES" sz="1200" spc="-135" dirty="0">
                <a:latin typeface="Tahoma" panose="020B0604030504040204" pitchFamily="34" charset="0"/>
                <a:ea typeface="Tahoma" panose="020B0604030504040204" pitchFamily="34" charset="0"/>
                <a:cs typeface="Tahoma" panose="020B0604030504040204" pitchFamily="34" charset="0"/>
              </a:rPr>
              <a:t> </a:t>
            </a:r>
            <a:r>
              <a:rPr lang="es-ES" sz="1200" spc="-20" dirty="0">
                <a:latin typeface="Tahoma" panose="020B0604030504040204" pitchFamily="34" charset="0"/>
                <a:ea typeface="Tahoma" panose="020B0604030504040204" pitchFamily="34" charset="0"/>
                <a:cs typeface="Tahoma" panose="020B0604030504040204" pitchFamily="34" charset="0"/>
              </a:rPr>
              <a:t>1925. </a:t>
            </a:r>
            <a:r>
              <a:rPr lang="es-ES" sz="1200" i="1" spc="-20" dirty="0">
                <a:latin typeface="Tahoma" panose="020B0604030504040204" pitchFamily="34" charset="0"/>
                <a:ea typeface="Tahoma" panose="020B0604030504040204" pitchFamily="34" charset="0"/>
                <a:cs typeface="Tahoma" panose="020B0604030504040204" pitchFamily="34" charset="0"/>
              </a:rPr>
              <a:t>FPI</a:t>
            </a:r>
            <a:endParaRPr lang="es-ES" sz="1200" i="1" dirty="0">
              <a:latin typeface="Tahoma" panose="020B0604030504040204" pitchFamily="34" charset="0"/>
              <a:ea typeface="Tahoma" panose="020B0604030504040204" pitchFamily="34" charset="0"/>
              <a:cs typeface="Tahoma" panose="020B0604030504040204" pitchFamily="34" charset="0"/>
            </a:endParaRPr>
          </a:p>
          <a:p>
            <a:pPr marL="267335" indent="-254635">
              <a:lnSpc>
                <a:spcPct val="100000"/>
              </a:lnSpc>
              <a:spcBef>
                <a:spcPts val="120"/>
              </a:spcBef>
              <a:buAutoNum type="arabicPeriod"/>
              <a:tabLst>
                <a:tab pos="267335" algn="l"/>
              </a:tabLst>
            </a:pPr>
            <a:endParaRPr sz="1200" i="1" dirty="0">
              <a:latin typeface="Tahoma" panose="020B0604030504040204" pitchFamily="34" charset="0"/>
              <a:ea typeface="Tahoma" panose="020B0604030504040204" pitchFamily="34" charset="0"/>
              <a:cs typeface="Tahoma" panose="020B0604030504040204" pitchFamily="34" charset="0"/>
            </a:endParaRPr>
          </a:p>
        </p:txBody>
      </p:sp>
      <p:cxnSp>
        <p:nvCxnSpPr>
          <p:cNvPr id="24" name="Conector recto 23">
            <a:extLst>
              <a:ext uri="{FF2B5EF4-FFF2-40B4-BE49-F238E27FC236}">
                <a16:creationId xmlns:a16="http://schemas.microsoft.com/office/drawing/2014/main" id="{13C08BB9-E07A-8E2A-A271-928B4D57E2D0}"/>
              </a:ext>
            </a:extLst>
          </p:cNvPr>
          <p:cNvCxnSpPr/>
          <p:nvPr/>
        </p:nvCxnSpPr>
        <p:spPr>
          <a:xfrm>
            <a:off x="298450" y="14816800"/>
            <a:ext cx="1915951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Conector recto 24">
            <a:extLst>
              <a:ext uri="{FF2B5EF4-FFF2-40B4-BE49-F238E27FC236}">
                <a16:creationId xmlns:a16="http://schemas.microsoft.com/office/drawing/2014/main" id="{058BF25B-E70B-8246-2DC1-3A849450A12D}"/>
              </a:ext>
            </a:extLst>
          </p:cNvPr>
          <p:cNvCxnSpPr/>
          <p:nvPr/>
        </p:nvCxnSpPr>
        <p:spPr>
          <a:xfrm>
            <a:off x="298450" y="3589824"/>
            <a:ext cx="19159518"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object 19">
            <a:extLst>
              <a:ext uri="{FF2B5EF4-FFF2-40B4-BE49-F238E27FC236}">
                <a16:creationId xmlns:a16="http://schemas.microsoft.com/office/drawing/2014/main" id="{385FEAFC-2D7F-BFCB-3265-FA160A5E374C}"/>
              </a:ext>
            </a:extLst>
          </p:cNvPr>
          <p:cNvSpPr txBox="1"/>
          <p:nvPr/>
        </p:nvSpPr>
        <p:spPr>
          <a:xfrm>
            <a:off x="524842" y="3879427"/>
            <a:ext cx="340995" cy="383540"/>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sz="750" spc="-50" dirty="0">
                <a:solidFill>
                  <a:srgbClr val="FFFFFF"/>
                </a:solidFill>
                <a:latin typeface="Arial Black"/>
                <a:cs typeface="Arial Black"/>
              </a:rPr>
              <a:t>1</a:t>
            </a:r>
            <a:endParaRPr sz="750" dirty="0">
              <a:latin typeface="Arial Black"/>
              <a:cs typeface="Arial Black"/>
            </a:endParaRPr>
          </a:p>
        </p:txBody>
      </p:sp>
      <p:sp>
        <p:nvSpPr>
          <p:cNvPr id="3" name="object 19">
            <a:extLst>
              <a:ext uri="{FF2B5EF4-FFF2-40B4-BE49-F238E27FC236}">
                <a16:creationId xmlns:a16="http://schemas.microsoft.com/office/drawing/2014/main" id="{24244BB8-7F44-1D7A-83FD-FBE90DA6AC75}"/>
              </a:ext>
            </a:extLst>
          </p:cNvPr>
          <p:cNvSpPr txBox="1"/>
          <p:nvPr/>
        </p:nvSpPr>
        <p:spPr>
          <a:xfrm>
            <a:off x="7335157" y="7884502"/>
            <a:ext cx="340995" cy="366126"/>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lang="es-ES" sz="750" spc="-50" dirty="0">
                <a:solidFill>
                  <a:srgbClr val="FFFFFF"/>
                </a:solidFill>
                <a:latin typeface="Arial Black"/>
                <a:cs typeface="Arial Black"/>
              </a:rPr>
              <a:t>2</a:t>
            </a:r>
          </a:p>
          <a:p>
            <a:pPr algn="ctr">
              <a:lnSpc>
                <a:spcPct val="100000"/>
              </a:lnSpc>
            </a:pPr>
            <a:endParaRPr sz="750" dirty="0">
              <a:latin typeface="Arial Black"/>
              <a:cs typeface="Arial Black"/>
            </a:endParaRPr>
          </a:p>
        </p:txBody>
      </p:sp>
      <p:sp>
        <p:nvSpPr>
          <p:cNvPr id="20" name="object 19">
            <a:extLst>
              <a:ext uri="{FF2B5EF4-FFF2-40B4-BE49-F238E27FC236}">
                <a16:creationId xmlns:a16="http://schemas.microsoft.com/office/drawing/2014/main" id="{7418F5E6-1F48-F056-5B08-CBD9C1C79A2E}"/>
              </a:ext>
            </a:extLst>
          </p:cNvPr>
          <p:cNvSpPr txBox="1"/>
          <p:nvPr/>
        </p:nvSpPr>
        <p:spPr>
          <a:xfrm>
            <a:off x="13458449" y="3733686"/>
            <a:ext cx="340995" cy="366126"/>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lang="es-ES" sz="750" spc="-50" dirty="0">
                <a:solidFill>
                  <a:srgbClr val="FFFFFF"/>
                </a:solidFill>
                <a:latin typeface="Arial Black"/>
                <a:cs typeface="Arial Black"/>
              </a:rPr>
              <a:t>3</a:t>
            </a:r>
          </a:p>
          <a:p>
            <a:pPr algn="ctr">
              <a:lnSpc>
                <a:spcPct val="100000"/>
              </a:lnSpc>
            </a:pPr>
            <a:endParaRPr sz="750" dirty="0">
              <a:latin typeface="Arial Black"/>
              <a:cs typeface="Arial Black"/>
            </a:endParaRPr>
          </a:p>
        </p:txBody>
      </p:sp>
      <p:sp>
        <p:nvSpPr>
          <p:cNvPr id="21" name="object 19">
            <a:extLst>
              <a:ext uri="{FF2B5EF4-FFF2-40B4-BE49-F238E27FC236}">
                <a16:creationId xmlns:a16="http://schemas.microsoft.com/office/drawing/2014/main" id="{AAC461FE-6704-5BC6-3DFA-664DAC6916F3}"/>
              </a:ext>
            </a:extLst>
          </p:cNvPr>
          <p:cNvSpPr txBox="1"/>
          <p:nvPr/>
        </p:nvSpPr>
        <p:spPr>
          <a:xfrm>
            <a:off x="762952" y="10108235"/>
            <a:ext cx="340995" cy="366126"/>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lang="es-ES" sz="750" spc="-50" dirty="0">
                <a:solidFill>
                  <a:srgbClr val="FFFFFF"/>
                </a:solidFill>
                <a:latin typeface="Arial Black"/>
                <a:cs typeface="Arial Black"/>
              </a:rPr>
              <a:t>4</a:t>
            </a:r>
          </a:p>
          <a:p>
            <a:pPr algn="ctr">
              <a:lnSpc>
                <a:spcPct val="100000"/>
              </a:lnSpc>
            </a:pPr>
            <a:endParaRPr sz="750" dirty="0">
              <a:latin typeface="Arial Black"/>
              <a:cs typeface="Arial Black"/>
            </a:endParaRPr>
          </a:p>
        </p:txBody>
      </p:sp>
    </p:spTree>
    <p:extLst>
      <p:ext uri="{BB962C8B-B14F-4D97-AF65-F5344CB8AC3E}">
        <p14:creationId xmlns:p14="http://schemas.microsoft.com/office/powerpoint/2010/main" val="3125589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ángulo redondeado 25"/>
          <p:cNvSpPr/>
          <p:nvPr/>
        </p:nvSpPr>
        <p:spPr>
          <a:xfrm>
            <a:off x="15232190" y="12112627"/>
            <a:ext cx="4270768" cy="2180812"/>
          </a:xfrm>
          <a:prstGeom prst="roundRect">
            <a:avLst>
              <a:gd name="adj" fmla="val 10881"/>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lumMod val="95000"/>
                </a:schemeClr>
              </a:solidFill>
            </a:endParaRPr>
          </a:p>
        </p:txBody>
      </p:sp>
      <p:pic>
        <p:nvPicPr>
          <p:cNvPr id="4" name="Imagen 3">
            <a:extLst>
              <a:ext uri="{FF2B5EF4-FFF2-40B4-BE49-F238E27FC236}">
                <a16:creationId xmlns:a16="http://schemas.microsoft.com/office/drawing/2014/main" id="{31A273A5-3177-F268-2F57-165B6569309F}"/>
              </a:ext>
            </a:extLst>
          </p:cNvPr>
          <p:cNvPicPr>
            <a:picLocks noChangeAspect="1"/>
          </p:cNvPicPr>
          <p:nvPr/>
        </p:nvPicPr>
        <p:blipFill>
          <a:blip r:embed="rId2"/>
          <a:stretch>
            <a:fillRect/>
          </a:stretch>
        </p:blipFill>
        <p:spPr>
          <a:xfrm>
            <a:off x="436354" y="4033204"/>
            <a:ext cx="3713532" cy="10260235"/>
          </a:xfrm>
          <a:prstGeom prst="rect">
            <a:avLst/>
          </a:prstGeom>
          <a:ln>
            <a:noFill/>
          </a:ln>
          <a:effectLst>
            <a:outerShdw blurRad="292100" dist="139700" dir="2700000" algn="tl" rotWithShape="0">
              <a:srgbClr val="333333">
                <a:alpha val="65000"/>
              </a:srgbClr>
            </a:outerShdw>
          </a:effectLst>
        </p:spPr>
      </p:pic>
      <p:sp>
        <p:nvSpPr>
          <p:cNvPr id="7" name="object 7"/>
          <p:cNvSpPr txBox="1">
            <a:spLocks noGrp="1"/>
          </p:cNvSpPr>
          <p:nvPr>
            <p:ph type="title"/>
          </p:nvPr>
        </p:nvSpPr>
        <p:spPr>
          <a:xfrm>
            <a:off x="4702369" y="1250925"/>
            <a:ext cx="10533873" cy="948913"/>
          </a:xfrm>
          <a:prstGeom prst="rect">
            <a:avLst/>
          </a:prstGeom>
        </p:spPr>
        <p:txBody>
          <a:bodyPr vert="horz" wrap="square" lIns="0" tIns="154241" rIns="0" bIns="0" rtlCol="0">
            <a:spAutoFit/>
          </a:bodyPr>
          <a:lstStyle/>
          <a:p>
            <a:pPr marL="2067560" marR="5080" indent="-1129030">
              <a:lnSpc>
                <a:spcPct val="100600"/>
              </a:lnSpc>
              <a:spcBef>
                <a:spcPts val="90"/>
              </a:spcBef>
            </a:pPr>
            <a:r>
              <a:rPr sz="5600" spc="275" dirty="0">
                <a:solidFill>
                  <a:srgbClr val="C00000"/>
                </a:solidFill>
                <a:effectLst>
                  <a:outerShdw blurRad="38100" dist="38100" dir="2700000" algn="tl">
                    <a:srgbClr val="000000">
                      <a:alpha val="43137"/>
                    </a:srgbClr>
                  </a:outerShdw>
                </a:effectLst>
              </a:rPr>
              <a:t>LA</a:t>
            </a:r>
            <a:r>
              <a:rPr sz="5600" dirty="0">
                <a:solidFill>
                  <a:srgbClr val="C00000"/>
                </a:solidFill>
                <a:effectLst>
                  <a:outerShdw blurRad="38100" dist="38100" dir="2700000" algn="tl">
                    <a:srgbClr val="000000">
                      <a:alpha val="43137"/>
                    </a:srgbClr>
                  </a:outerShdw>
                </a:effectLst>
              </a:rPr>
              <a:t> </a:t>
            </a:r>
            <a:r>
              <a:rPr sz="5600" spc="125" dirty="0">
                <a:solidFill>
                  <a:srgbClr val="C00000"/>
                </a:solidFill>
                <a:effectLst>
                  <a:outerShdw blurRad="38100" dist="38100" dir="2700000" algn="tl">
                    <a:srgbClr val="000000">
                      <a:alpha val="43137"/>
                    </a:srgbClr>
                  </a:outerShdw>
                </a:effectLst>
              </a:rPr>
              <a:t>FUNDACIÓN </a:t>
            </a:r>
            <a:r>
              <a:rPr sz="5600" spc="65" dirty="0">
                <a:solidFill>
                  <a:srgbClr val="C00000"/>
                </a:solidFill>
                <a:effectLst>
                  <a:outerShdw blurRad="38100" dist="38100" dir="2700000" algn="tl">
                    <a:srgbClr val="000000">
                      <a:alpha val="43137"/>
                    </a:srgbClr>
                  </a:outerShdw>
                </a:effectLst>
              </a:rPr>
              <a:t>DEL</a:t>
            </a:r>
            <a:r>
              <a:rPr sz="5600" spc="5" dirty="0">
                <a:solidFill>
                  <a:srgbClr val="C00000"/>
                </a:solidFill>
                <a:effectLst>
                  <a:outerShdw blurRad="38100" dist="38100" dir="2700000" algn="tl">
                    <a:srgbClr val="000000">
                      <a:alpha val="43137"/>
                    </a:srgbClr>
                  </a:outerShdw>
                </a:effectLst>
              </a:rPr>
              <a:t> </a:t>
            </a:r>
            <a:r>
              <a:rPr sz="5600" spc="-20" dirty="0">
                <a:solidFill>
                  <a:srgbClr val="C00000"/>
                </a:solidFill>
                <a:effectLst>
                  <a:outerShdw blurRad="38100" dist="38100" dir="2700000" algn="tl">
                    <a:srgbClr val="000000">
                      <a:alpha val="43137"/>
                    </a:srgbClr>
                  </a:outerShdw>
                </a:effectLst>
              </a:rPr>
              <a:t>PSOE</a:t>
            </a:r>
          </a:p>
        </p:txBody>
      </p:sp>
      <p:sp>
        <p:nvSpPr>
          <p:cNvPr id="9" name="object 9"/>
          <p:cNvSpPr txBox="1"/>
          <p:nvPr/>
        </p:nvSpPr>
        <p:spPr>
          <a:xfrm>
            <a:off x="15524125" y="12447445"/>
            <a:ext cx="3646532" cy="1872307"/>
          </a:xfrm>
          <a:prstGeom prst="rect">
            <a:avLst/>
          </a:prstGeom>
        </p:spPr>
        <p:txBody>
          <a:bodyPr vert="horz" wrap="square" lIns="0" tIns="15240" rIns="0" bIns="0" rtlCol="0">
            <a:spAutoFit/>
          </a:bodyPr>
          <a:lstStyle/>
          <a:p>
            <a:pPr marL="12700">
              <a:lnSpc>
                <a:spcPct val="100000"/>
              </a:lnSpc>
              <a:spcBef>
                <a:spcPts val="120"/>
              </a:spcBef>
            </a:pPr>
            <a:r>
              <a:rPr sz="1200" b="1" spc="90" dirty="0">
                <a:solidFill>
                  <a:srgbClr val="C00000"/>
                </a:solidFill>
                <a:latin typeface="Tahoma" panose="020B0604030504040204" pitchFamily="34" charset="0"/>
                <a:ea typeface="Tahoma" panose="020B0604030504040204" pitchFamily="34" charset="0"/>
                <a:cs typeface="Tahoma" panose="020B0604030504040204" pitchFamily="34" charset="0"/>
              </a:rPr>
              <a:t>IMÁGENES</a:t>
            </a:r>
            <a:r>
              <a:rPr sz="1200" spc="90" dirty="0">
                <a:solidFill>
                  <a:srgbClr val="C00000"/>
                </a:solidFill>
                <a:latin typeface="Tahoma" panose="020B0604030504040204" pitchFamily="34" charset="0"/>
                <a:ea typeface="Tahoma" panose="020B0604030504040204" pitchFamily="34" charset="0"/>
                <a:cs typeface="Tahoma" panose="020B0604030504040204" pitchFamily="34" charset="0"/>
              </a:rPr>
              <a:t>:</a:t>
            </a:r>
            <a:endParaRPr lang="es-ES" sz="1200" spc="9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120"/>
              </a:spcBef>
            </a:pPr>
            <a:endParaRPr lang="es-ES" sz="1200" spc="90" dirty="0">
              <a:solidFill>
                <a:srgbClr val="B10039"/>
              </a:solidFill>
              <a:latin typeface="Tahoma" panose="020B0604030504040204" pitchFamily="34" charset="0"/>
              <a:ea typeface="Tahoma" panose="020B0604030504040204" pitchFamily="34" charset="0"/>
              <a:cs typeface="Tahoma" panose="020B0604030504040204" pitchFamily="34" charset="0"/>
            </a:endParaRPr>
          </a:p>
          <a:p>
            <a:pPr marL="228600" lvl="0" indent="-228600">
              <a:buAutoNum type="arabicPeriod"/>
            </a:pPr>
            <a:r>
              <a:rPr lang="es-ES" sz="1200" dirty="0">
                <a:latin typeface="Tahoma" panose="020B0604030504040204" pitchFamily="34" charset="0"/>
                <a:ea typeface="Tahoma" panose="020B0604030504040204" pitchFamily="34" charset="0"/>
                <a:cs typeface="Tahoma" panose="020B0604030504040204" pitchFamily="34" charset="0"/>
              </a:rPr>
              <a:t>Reproducción del Acta de Fundación del PSOE. </a:t>
            </a:r>
            <a:r>
              <a:rPr lang="es-ES" sz="1200" i="1" u="sng" dirty="0">
                <a:solidFill>
                  <a:schemeClr val="tx1"/>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www.psoe.es</a:t>
            </a:r>
            <a:endParaRPr lang="es-ES" sz="1200" i="1" u="sn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28600" lvl="0" indent="-228600">
              <a:buAutoNum type="arabicPeriod"/>
            </a:pPr>
            <a:r>
              <a:rPr lang="es-ES" sz="1200" dirty="0">
                <a:latin typeface="Tahoma" panose="020B0604030504040204" pitchFamily="34" charset="0"/>
                <a:ea typeface="Tahoma" panose="020B0604030504040204" pitchFamily="34" charset="0"/>
                <a:cs typeface="Tahoma" panose="020B0604030504040204" pitchFamily="34" charset="0"/>
              </a:rPr>
              <a:t>Portada del </a:t>
            </a:r>
            <a:r>
              <a:rPr lang="es-ES" sz="1200" dirty="0" err="1">
                <a:latin typeface="Tahoma" panose="020B0604030504040204" pitchFamily="34" charset="0"/>
                <a:ea typeface="Tahoma" panose="020B0604030504040204" pitchFamily="34" charset="0"/>
                <a:cs typeface="Tahoma" panose="020B0604030504040204" pitchFamily="34" charset="0"/>
              </a:rPr>
              <a:t>Nº</a:t>
            </a:r>
            <a:r>
              <a:rPr lang="es-ES" sz="1200" dirty="0">
                <a:latin typeface="Tahoma" panose="020B0604030504040204" pitchFamily="34" charset="0"/>
                <a:ea typeface="Tahoma" panose="020B0604030504040204" pitchFamily="34" charset="0"/>
                <a:cs typeface="Tahoma" panose="020B0604030504040204" pitchFamily="34" charset="0"/>
              </a:rPr>
              <a:t> 1 de </a:t>
            </a:r>
            <a:r>
              <a:rPr lang="es-ES" sz="1200" i="1" dirty="0">
                <a:latin typeface="Tahoma" panose="020B0604030504040204" pitchFamily="34" charset="0"/>
                <a:ea typeface="Tahoma" panose="020B0604030504040204" pitchFamily="34" charset="0"/>
                <a:cs typeface="Tahoma" panose="020B0604030504040204" pitchFamily="34" charset="0"/>
              </a:rPr>
              <a:t>El Socialista</a:t>
            </a:r>
            <a:r>
              <a:rPr lang="es-ES" sz="1200" dirty="0">
                <a:latin typeface="Tahoma" panose="020B0604030504040204" pitchFamily="34" charset="0"/>
                <a:ea typeface="Tahoma" panose="020B0604030504040204" pitchFamily="34" charset="0"/>
                <a:cs typeface="Tahoma" panose="020B0604030504040204" pitchFamily="34" charset="0"/>
              </a:rPr>
              <a:t>,12 de marzo de 1886.</a:t>
            </a:r>
            <a:r>
              <a:rPr lang="es-ES" sz="1200" i="1" dirty="0">
                <a:latin typeface="Tahoma" panose="020B0604030504040204" pitchFamily="34" charset="0"/>
                <a:ea typeface="Tahoma" panose="020B0604030504040204" pitchFamily="34" charset="0"/>
                <a:cs typeface="Tahoma" panose="020B0604030504040204" pitchFamily="34" charset="0"/>
              </a:rPr>
              <a:t>FPI</a:t>
            </a:r>
          </a:p>
          <a:p>
            <a:pPr marL="228600" lvl="0" indent="-228600">
              <a:buAutoNum type="arabicPeriod"/>
            </a:pPr>
            <a:r>
              <a:rPr lang="es-ES" sz="1200" dirty="0">
                <a:latin typeface="Tahoma" panose="020B0604030504040204" pitchFamily="34" charset="0"/>
                <a:ea typeface="Tahoma" panose="020B0604030504040204" pitchFamily="34" charset="0"/>
                <a:cs typeface="Tahoma" panose="020B0604030504040204" pitchFamily="34" charset="0"/>
              </a:rPr>
              <a:t>Inauguración, por Pablo Iglesias, de la Casa del Pueblo de Madrid en 1908. </a:t>
            </a:r>
          </a:p>
          <a:p>
            <a:r>
              <a:rPr lang="es-E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ES" sz="1200" i="1" dirty="0">
                <a:solidFill>
                  <a:schemeClr val="tx1"/>
                </a:solidFill>
                <a:latin typeface="Tahoma" panose="020B0604030504040204" pitchFamily="34" charset="0"/>
                <a:ea typeface="Tahoma" panose="020B0604030504040204" pitchFamily="34" charset="0"/>
                <a:cs typeface="Tahoma" panose="020B0604030504040204" pitchFamily="34" charset="0"/>
              </a:rPr>
              <a:t>Web: Fotos antiguas de Madrid</a:t>
            </a:r>
          </a:p>
          <a:p>
            <a:pPr marL="12700">
              <a:lnSpc>
                <a:spcPct val="100000"/>
              </a:lnSpc>
              <a:spcBef>
                <a:spcPts val="120"/>
              </a:spcBef>
            </a:pPr>
            <a:endParaRPr lang="es-ES" sz="1100" spc="90" dirty="0">
              <a:solidFill>
                <a:srgbClr val="B10039"/>
              </a:solidFill>
              <a:latin typeface="Trebuchet MS"/>
              <a:cs typeface="Trebuchet MS"/>
            </a:endParaRPr>
          </a:p>
        </p:txBody>
      </p:sp>
      <p:sp>
        <p:nvSpPr>
          <p:cNvPr id="19" name="object 19"/>
          <p:cNvSpPr txBox="1"/>
          <p:nvPr/>
        </p:nvSpPr>
        <p:spPr>
          <a:xfrm>
            <a:off x="302153" y="3788632"/>
            <a:ext cx="340995" cy="383540"/>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sz="750" spc="-50" dirty="0">
                <a:solidFill>
                  <a:srgbClr val="FFFFFF"/>
                </a:solidFill>
                <a:latin typeface="Arial Black"/>
                <a:cs typeface="Arial Black"/>
              </a:rPr>
              <a:t>1</a:t>
            </a:r>
            <a:endParaRPr sz="750" dirty="0">
              <a:latin typeface="Arial Black"/>
              <a:cs typeface="Arial Black"/>
            </a:endParaRPr>
          </a:p>
        </p:txBody>
      </p:sp>
      <p:sp>
        <p:nvSpPr>
          <p:cNvPr id="28" name="Content Placeholder 2">
            <a:extLst>
              <a:ext uri="{FF2B5EF4-FFF2-40B4-BE49-F238E27FC236}">
                <a16:creationId xmlns:a16="http://schemas.microsoft.com/office/drawing/2014/main" id="{F106266B-5A0F-CE03-5A0A-EDF4A8E470B9}"/>
              </a:ext>
            </a:extLst>
          </p:cNvPr>
          <p:cNvSpPr txBox="1">
            <a:spLocks/>
          </p:cNvSpPr>
          <p:nvPr/>
        </p:nvSpPr>
        <p:spPr>
          <a:xfrm>
            <a:off x="4554959" y="3841651"/>
            <a:ext cx="10358377" cy="4371142"/>
          </a:xfrm>
          <a:prstGeom prst="rect">
            <a:avLst/>
          </a:prstGeom>
        </p:spPr>
        <p:txBody>
          <a:bodyPr wrap="square" lIns="0" tIns="0" rIns="0" bIns="0">
            <a:normAutofit lnSpcReduction="10000"/>
          </a:bodyPr>
          <a:lstStyle>
            <a:lvl1pPr marL="0">
              <a:defRPr sz="1750" b="0" i="0">
                <a:solidFill>
                  <a:schemeClr val="tx1"/>
                </a:solidFill>
                <a:latin typeface="Trebuchet MS"/>
                <a:ea typeface="+mn-ea"/>
                <a:cs typeface="Trebuchet M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s-ES" dirty="0">
                <a:latin typeface="Century Gothic" panose="020B0502020202020204" pitchFamily="34" charset="0"/>
              </a:rPr>
              <a:t>	</a:t>
            </a:r>
            <a:r>
              <a:rPr lang="es-ES" sz="1900" dirty="0">
                <a:latin typeface="Century Gothic" panose="020B0502020202020204" pitchFamily="34" charset="0"/>
              </a:rPr>
              <a:t>El </a:t>
            </a:r>
            <a:r>
              <a:rPr lang="es-ES" sz="1900" b="1" dirty="0">
                <a:solidFill>
                  <a:srgbClr val="C00000"/>
                </a:solidFill>
                <a:latin typeface="Century Gothic" panose="020B0502020202020204" pitchFamily="34" charset="0"/>
              </a:rPr>
              <a:t>2 de mayo de 1879, </a:t>
            </a:r>
            <a:r>
              <a:rPr lang="es-ES" sz="1900" dirty="0">
                <a:latin typeface="Century Gothic" panose="020B0502020202020204" pitchFamily="34" charset="0"/>
              </a:rPr>
              <a:t>Pablo Iglesias </a:t>
            </a:r>
            <a:r>
              <a:rPr lang="es-ES" sz="1900" dirty="0" err="1">
                <a:latin typeface="Century Gothic" panose="020B0502020202020204" pitchFamily="34" charset="0"/>
              </a:rPr>
              <a:t>Posse</a:t>
            </a:r>
            <a:r>
              <a:rPr lang="es-ES" sz="1900" dirty="0">
                <a:latin typeface="Century Gothic" panose="020B0502020202020204" pitchFamily="34" charset="0"/>
              </a:rPr>
              <a:t> fundó el </a:t>
            </a:r>
            <a:r>
              <a:rPr lang="es-ES" sz="1900" b="1" dirty="0">
                <a:solidFill>
                  <a:srgbClr val="C00000"/>
                </a:solidFill>
                <a:latin typeface="Century Gothic" panose="020B0502020202020204" pitchFamily="34" charset="0"/>
              </a:rPr>
              <a:t>Partido Socialista Obrero Español</a:t>
            </a:r>
            <a:r>
              <a:rPr lang="es-ES" sz="1900" dirty="0">
                <a:latin typeface="Century Gothic" panose="020B0502020202020204" pitchFamily="34" charset="0"/>
              </a:rPr>
              <a:t>, con el objetivo de dar voz política a la clase trabajadora y promover reformas sociales desde la participación democrática. El partido surgió en un contexto de industrialización y desigualdad creciente, donde los trabajadores carecían de representación y sufrían condiciones laborales precarias. Pablo Iglesias entendía que la organización política era fundamental para transformar la sociedad, y por ello el PSOE promovió desde sus inicios la educación obrera, la concienciación social y la defensa de los derechos de los trabajadores. </a:t>
            </a:r>
          </a:p>
          <a:p>
            <a:pPr algn="just"/>
            <a:endParaRPr lang="es-ES" sz="1900" dirty="0">
              <a:latin typeface="Century Gothic" panose="020B0502020202020204" pitchFamily="34" charset="0"/>
            </a:endParaRPr>
          </a:p>
          <a:p>
            <a:pPr algn="just"/>
            <a:r>
              <a:rPr lang="es-ES" sz="1900" dirty="0">
                <a:latin typeface="Century Gothic" panose="020B0502020202020204" pitchFamily="34" charset="0"/>
              </a:rPr>
              <a:t>	Las </a:t>
            </a:r>
            <a:r>
              <a:rPr lang="es-ES" sz="1900" b="1" dirty="0">
                <a:solidFill>
                  <a:srgbClr val="C00000"/>
                </a:solidFill>
                <a:latin typeface="Century Gothic" panose="020B0502020202020204" pitchFamily="34" charset="0"/>
              </a:rPr>
              <a:t>Casas del Pueblo</a:t>
            </a:r>
            <a:r>
              <a:rPr lang="es-ES" sz="1900" dirty="0">
                <a:latin typeface="Century Gothic" panose="020B0502020202020204" pitchFamily="34" charset="0"/>
              </a:rPr>
              <a:t>, impulsadas poco después de la fundación del PSOE y de la UGT, fueron espacios esenciales para la organización del movimiento obrero español. Funcionaban como centros sociales, educativos y sindicales donde los trabajadores podían formarse, reunirse y acceder a servicios básicos como bibliotecas, círculos de estudio o ateneos. Articularon la vida orgánica del socialismo, fortalecieron la conciencia de clase y extendieron la influencia del partido y del sindicato por numerosos municipios. </a:t>
            </a:r>
          </a:p>
        </p:txBody>
      </p:sp>
      <p:pic>
        <p:nvPicPr>
          <p:cNvPr id="32" name="Imagen 31">
            <a:extLst>
              <a:ext uri="{FF2B5EF4-FFF2-40B4-BE49-F238E27FC236}">
                <a16:creationId xmlns:a16="http://schemas.microsoft.com/office/drawing/2014/main" id="{D279B5FC-0DAD-1DB1-E2AF-0F07B3367677}"/>
              </a:ext>
            </a:extLst>
          </p:cNvPr>
          <p:cNvPicPr>
            <a:picLocks noChangeAspect="1"/>
          </p:cNvPicPr>
          <p:nvPr/>
        </p:nvPicPr>
        <p:blipFill>
          <a:blip r:embed="rId4"/>
          <a:stretch>
            <a:fillRect/>
          </a:stretch>
        </p:blipFill>
        <p:spPr>
          <a:xfrm>
            <a:off x="15359504" y="4962780"/>
            <a:ext cx="4056239" cy="5605722"/>
          </a:xfrm>
          <a:prstGeom prst="rect">
            <a:avLst/>
          </a:prstGeom>
          <a:ln>
            <a:noFill/>
          </a:ln>
          <a:effectLst>
            <a:outerShdw blurRad="292100" dist="139700" dir="2700000" algn="tl" rotWithShape="0">
              <a:srgbClr val="333333">
                <a:alpha val="65000"/>
              </a:srgbClr>
            </a:outerShdw>
          </a:effectLst>
        </p:spPr>
      </p:pic>
      <p:sp>
        <p:nvSpPr>
          <p:cNvPr id="20" name="object 20"/>
          <p:cNvSpPr txBox="1"/>
          <p:nvPr/>
        </p:nvSpPr>
        <p:spPr>
          <a:xfrm>
            <a:off x="15379402" y="4620805"/>
            <a:ext cx="340995" cy="383540"/>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sz="750" spc="-50" dirty="0">
                <a:solidFill>
                  <a:srgbClr val="FFFFFF"/>
                </a:solidFill>
                <a:latin typeface="Arial Black"/>
                <a:cs typeface="Arial Black"/>
              </a:rPr>
              <a:t>2</a:t>
            </a:r>
            <a:endParaRPr sz="750" dirty="0">
              <a:latin typeface="Arial Black"/>
              <a:cs typeface="Arial Black"/>
            </a:endParaRPr>
          </a:p>
        </p:txBody>
      </p:sp>
      <p:pic>
        <p:nvPicPr>
          <p:cNvPr id="33" name="object 2"/>
          <p:cNvPicPr/>
          <p:nvPr/>
        </p:nvPicPr>
        <p:blipFill>
          <a:blip r:embed="rId5" cstate="print"/>
          <a:stretch>
            <a:fillRect/>
          </a:stretch>
        </p:blipFill>
        <p:spPr>
          <a:xfrm>
            <a:off x="4518832" y="8568343"/>
            <a:ext cx="4246152" cy="5691256"/>
          </a:xfrm>
          <a:prstGeom prst="rect">
            <a:avLst/>
          </a:prstGeom>
          <a:ln>
            <a:noFill/>
          </a:ln>
          <a:effectLst>
            <a:outerShdw blurRad="292100" dist="139700" dir="2700000" algn="tl" rotWithShape="0">
              <a:srgbClr val="333333">
                <a:alpha val="65000"/>
              </a:srgbClr>
            </a:outerShdw>
          </a:effectLst>
        </p:spPr>
      </p:pic>
      <p:sp>
        <p:nvSpPr>
          <p:cNvPr id="34" name="CuadroTexto 33">
            <a:extLst>
              <a:ext uri="{FF2B5EF4-FFF2-40B4-BE49-F238E27FC236}">
                <a16:creationId xmlns:a16="http://schemas.microsoft.com/office/drawing/2014/main" id="{0BB3D649-A3EA-68B9-76A9-B05D9903B373}"/>
              </a:ext>
            </a:extLst>
          </p:cNvPr>
          <p:cNvSpPr txBox="1"/>
          <p:nvPr/>
        </p:nvSpPr>
        <p:spPr>
          <a:xfrm>
            <a:off x="9142052" y="7774513"/>
            <a:ext cx="5896831" cy="7278916"/>
          </a:xfrm>
          <a:prstGeom prst="rect">
            <a:avLst/>
          </a:prstGeom>
          <a:noFill/>
        </p:spPr>
        <p:txBody>
          <a:bodyPr wrap="square" rtlCol="0">
            <a:spAutoFit/>
          </a:bodyPr>
          <a:lstStyle/>
          <a:p>
            <a:pPr algn="just"/>
            <a:endParaRPr lang="es-ES" dirty="0">
              <a:latin typeface="Century Gothic" panose="020B0502020202020204" pitchFamily="34" charset="0"/>
            </a:endParaRPr>
          </a:p>
          <a:p>
            <a:pPr algn="just"/>
            <a:r>
              <a:rPr lang="es-ES" dirty="0">
                <a:latin typeface="Century Gothic" panose="020B0502020202020204" pitchFamily="34" charset="0"/>
              </a:rPr>
              <a:t>	En 1886 el partido creó </a:t>
            </a:r>
            <a:r>
              <a:rPr lang="es-ES" b="1" i="1" dirty="0">
                <a:solidFill>
                  <a:srgbClr val="C00000"/>
                </a:solidFill>
                <a:latin typeface="Century Gothic" panose="020B0502020202020204" pitchFamily="34" charset="0"/>
              </a:rPr>
              <a:t>El Socialista </a:t>
            </a:r>
            <a:r>
              <a:rPr lang="es-ES" dirty="0">
                <a:latin typeface="Century Gothic" panose="020B0502020202020204" pitchFamily="34" charset="0"/>
              </a:rPr>
              <a:t>como </a:t>
            </a:r>
            <a:r>
              <a:rPr lang="es-ES" b="1" dirty="0">
                <a:solidFill>
                  <a:srgbClr val="C00000"/>
                </a:solidFill>
                <a:latin typeface="Century Gothic" panose="020B0502020202020204" pitchFamily="34" charset="0"/>
              </a:rPr>
              <a:t>órgano de prensa </a:t>
            </a:r>
            <a:r>
              <a:rPr lang="es-ES" dirty="0">
                <a:latin typeface="Century Gothic" panose="020B0502020202020204" pitchFamily="34" charset="0"/>
              </a:rPr>
              <a:t>para difundir su ideario. Dirigido por Pablo Iglesias, el periódico sobrevivió pese a la escasez de recursos y se convirtió en una herramienta clave de información y cohesión para agrupaciones locales, sociedades obreras y la UGT. </a:t>
            </a:r>
          </a:p>
          <a:p>
            <a:pPr algn="just"/>
            <a:r>
              <a:rPr lang="es-ES" dirty="0">
                <a:latin typeface="Century Gothic" panose="020B0502020202020204" pitchFamily="34" charset="0"/>
              </a:rPr>
              <a:t>	</a:t>
            </a:r>
            <a:r>
              <a:rPr lang="es-ES" b="1" dirty="0">
                <a:solidFill>
                  <a:srgbClr val="C00000"/>
                </a:solidFill>
                <a:latin typeface="Century Gothic" panose="020B0502020202020204" pitchFamily="34" charset="0"/>
              </a:rPr>
              <a:t> La igualdad </a:t>
            </a:r>
            <a:r>
              <a:rPr lang="es-ES" dirty="0">
                <a:latin typeface="Century Gothic" panose="020B0502020202020204" pitchFamily="34" charset="0"/>
              </a:rPr>
              <a:t>siempre ha sido un </a:t>
            </a:r>
            <a:r>
              <a:rPr lang="es-ES" b="1" dirty="0">
                <a:solidFill>
                  <a:srgbClr val="C00000"/>
                </a:solidFill>
                <a:latin typeface="Century Gothic" panose="020B0502020202020204" pitchFamily="34" charset="0"/>
              </a:rPr>
              <a:t>eje central del PSOE.</a:t>
            </a:r>
            <a:r>
              <a:rPr lang="es-ES" dirty="0">
                <a:latin typeface="Century Gothic" panose="020B0502020202020204" pitchFamily="34" charset="0"/>
              </a:rPr>
              <a:t> Desde sus orígenes, el partido ha trabajado para reducir las desigualdades económicas, sociales y de género, promoviendo políticas que aseguren derechos y oportunidades equitativas. Este compromiso con la igualdad continúa siendo un pilar fundamental de su acción política y social, reflejando la visión de Pablo Iglesias de una sociedad más justa y solidaria.</a:t>
            </a:r>
          </a:p>
          <a:p>
            <a:pPr algn="just"/>
            <a:r>
              <a:rPr lang="es-ES" dirty="0">
                <a:latin typeface="Century Gothic" panose="020B0502020202020204" pitchFamily="34" charset="0"/>
              </a:rPr>
              <a:t>	</a:t>
            </a:r>
          </a:p>
          <a:p>
            <a:pPr algn="just"/>
            <a:r>
              <a:rPr lang="es-ES" dirty="0">
                <a:latin typeface="Century Gothic" panose="020B0502020202020204" pitchFamily="34" charset="0"/>
              </a:rPr>
              <a:t>	A lo largo de los años, el PSOE se convirtió en la </a:t>
            </a:r>
            <a:r>
              <a:rPr lang="es-ES" b="1" dirty="0">
                <a:solidFill>
                  <a:srgbClr val="C00000"/>
                </a:solidFill>
                <a:latin typeface="Century Gothic" panose="020B0502020202020204" pitchFamily="34" charset="0"/>
              </a:rPr>
              <a:t>principal fuerza política </a:t>
            </a:r>
            <a:r>
              <a:rPr lang="es-ES" dirty="0">
                <a:latin typeface="Century Gothic" panose="020B0502020202020204" pitchFamily="34" charset="0"/>
              </a:rPr>
              <a:t>vinculada al movimiento obrero, manteniendo un compromiso constante con la igualdad, la democracia y la justicia social, principios que Pablo Iglesias defendió con firmeza durante toda su vida.</a:t>
            </a:r>
          </a:p>
          <a:p>
            <a:pPr algn="just"/>
            <a:endParaRPr lang="es-ES" dirty="0">
              <a:latin typeface="Century Gothic" panose="020B0502020202020204" pitchFamily="34" charset="0"/>
            </a:endParaRPr>
          </a:p>
          <a:p>
            <a:pPr algn="just"/>
            <a:r>
              <a:rPr lang="es-ES" sz="1700" dirty="0">
                <a:latin typeface="Century Gothic" panose="020B0502020202020204" pitchFamily="34" charset="0"/>
              </a:rPr>
              <a:t>	</a:t>
            </a:r>
          </a:p>
        </p:txBody>
      </p:sp>
      <p:sp>
        <p:nvSpPr>
          <p:cNvPr id="37" name="object 19">
            <a:extLst>
              <a:ext uri="{FF2B5EF4-FFF2-40B4-BE49-F238E27FC236}">
                <a16:creationId xmlns:a16="http://schemas.microsoft.com/office/drawing/2014/main" id="{F377FAA7-ECB4-01D2-732D-224F661ADE43}"/>
              </a:ext>
            </a:extLst>
          </p:cNvPr>
          <p:cNvSpPr txBox="1"/>
          <p:nvPr/>
        </p:nvSpPr>
        <p:spPr>
          <a:xfrm>
            <a:off x="4492428" y="8370028"/>
            <a:ext cx="340995" cy="366126"/>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lang="es-ES" sz="750" spc="-50" dirty="0">
                <a:solidFill>
                  <a:srgbClr val="FFFFFF"/>
                </a:solidFill>
                <a:latin typeface="Arial Black"/>
                <a:cs typeface="Arial Black"/>
              </a:rPr>
              <a:t>3</a:t>
            </a:r>
          </a:p>
          <a:p>
            <a:pPr algn="ctr">
              <a:lnSpc>
                <a:spcPct val="100000"/>
              </a:lnSpc>
            </a:pPr>
            <a:endParaRPr sz="750" dirty="0">
              <a:latin typeface="Arial Black"/>
              <a:cs typeface="Arial Black"/>
            </a:endParaRPr>
          </a:p>
        </p:txBody>
      </p:sp>
      <p:pic>
        <p:nvPicPr>
          <p:cNvPr id="21" name="Imagen 20">
            <a:extLst>
              <a:ext uri="{FF2B5EF4-FFF2-40B4-BE49-F238E27FC236}">
                <a16:creationId xmlns:a16="http://schemas.microsoft.com/office/drawing/2014/main" id="{28F23B3B-89C0-4CA1-004C-5202CABB4B90}"/>
              </a:ext>
            </a:extLst>
          </p:cNvPr>
          <p:cNvPicPr>
            <a:picLocks noChangeAspect="1"/>
          </p:cNvPicPr>
          <p:nvPr/>
        </p:nvPicPr>
        <p:blipFill>
          <a:blip r:embed="rId6">
            <a:alphaModFix amt="20000"/>
            <a:extLst>
              <a:ext uri="{BEBA8EAE-BF5A-486C-A8C5-ECC9F3942E4B}">
                <a14:imgProps xmlns:a14="http://schemas.microsoft.com/office/drawing/2010/main">
                  <a14:imgLayer r:embed="rId7">
                    <a14:imgEffect>
                      <a14:artisticChalkSketch/>
                    </a14:imgEffect>
                  </a14:imgLayer>
                </a14:imgProps>
              </a:ext>
            </a:extLst>
          </a:blip>
          <a:stretch>
            <a:fillRect/>
          </a:stretch>
        </p:blipFill>
        <p:spPr>
          <a:xfrm>
            <a:off x="16939399" y="33811"/>
            <a:ext cx="2518570" cy="3556013"/>
          </a:xfrm>
          <a:prstGeom prst="rect">
            <a:avLst/>
          </a:prstGeom>
          <a:ln>
            <a:noFill/>
          </a:ln>
        </p:spPr>
      </p:pic>
      <p:grpSp>
        <p:nvGrpSpPr>
          <p:cNvPr id="22" name="Grupo 21"/>
          <p:cNvGrpSpPr/>
          <p:nvPr/>
        </p:nvGrpSpPr>
        <p:grpSpPr>
          <a:xfrm>
            <a:off x="298450" y="-10102"/>
            <a:ext cx="2518570" cy="3599926"/>
            <a:chOff x="298450" y="-10102"/>
            <a:chExt cx="2518570" cy="3599926"/>
          </a:xfrm>
        </p:grpSpPr>
        <p:sp>
          <p:nvSpPr>
            <p:cNvPr id="23" name="Rectángulo 22"/>
            <p:cNvSpPr/>
            <p:nvPr/>
          </p:nvSpPr>
          <p:spPr>
            <a:xfrm>
              <a:off x="298450" y="-10102"/>
              <a:ext cx="2518570" cy="3599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B23039"/>
                </a:solidFill>
              </a:endParaRPr>
            </a:p>
          </p:txBody>
        </p:sp>
        <p:pic>
          <p:nvPicPr>
            <p:cNvPr id="24" name="Imagen 23" descr="Texto&#10;&#10;El contenido generado por IA puede ser incorrecto.">
              <a:extLst>
                <a:ext uri="{FF2B5EF4-FFF2-40B4-BE49-F238E27FC236}">
                  <a16:creationId xmlns:a16="http://schemas.microsoft.com/office/drawing/2014/main" id="{79B82A47-AD45-909E-55A9-29C1846181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5040" y="2612093"/>
              <a:ext cx="1746250" cy="859790"/>
            </a:xfrm>
            <a:prstGeom prst="rect">
              <a:avLst/>
            </a:prstGeom>
          </p:spPr>
        </p:pic>
        <p:sp>
          <p:nvSpPr>
            <p:cNvPr id="25" name="CuadroTexto 24"/>
            <p:cNvSpPr txBox="1"/>
            <p:nvPr/>
          </p:nvSpPr>
          <p:spPr>
            <a:xfrm>
              <a:off x="298450" y="176712"/>
              <a:ext cx="2412840" cy="830997"/>
            </a:xfrm>
            <a:prstGeom prst="rect">
              <a:avLst/>
            </a:prstGeom>
            <a:noFill/>
          </p:spPr>
          <p:txBody>
            <a:bodyPr wrap="none" rtlCol="0">
              <a:spAutoFit/>
            </a:bodyPr>
            <a:lstStyle/>
            <a:p>
              <a:pPr algn="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ABLO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I</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GLESIAS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OSSE</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Un siglo de su legado</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en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A</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lbacete</a:t>
              </a:r>
            </a:p>
          </p:txBody>
        </p:sp>
      </p:grpSp>
      <p:cxnSp>
        <p:nvCxnSpPr>
          <p:cNvPr id="11" name="Conector recto 10">
            <a:extLst>
              <a:ext uri="{FF2B5EF4-FFF2-40B4-BE49-F238E27FC236}">
                <a16:creationId xmlns:a16="http://schemas.microsoft.com/office/drawing/2014/main" id="{A8C324A2-C302-5FF6-EA79-A76C50DEBFF9}"/>
              </a:ext>
            </a:extLst>
          </p:cNvPr>
          <p:cNvCxnSpPr/>
          <p:nvPr/>
        </p:nvCxnSpPr>
        <p:spPr>
          <a:xfrm>
            <a:off x="298450" y="14816800"/>
            <a:ext cx="1915951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Conector recto 11">
            <a:extLst>
              <a:ext uri="{FF2B5EF4-FFF2-40B4-BE49-F238E27FC236}">
                <a16:creationId xmlns:a16="http://schemas.microsoft.com/office/drawing/2014/main" id="{82445D15-DE88-7358-3577-692EF6DB96D1}"/>
              </a:ext>
            </a:extLst>
          </p:cNvPr>
          <p:cNvCxnSpPr/>
          <p:nvPr/>
        </p:nvCxnSpPr>
        <p:spPr>
          <a:xfrm>
            <a:off x="298450" y="3589824"/>
            <a:ext cx="1915951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Conector recto 12">
            <a:extLst>
              <a:ext uri="{FF2B5EF4-FFF2-40B4-BE49-F238E27FC236}">
                <a16:creationId xmlns:a16="http://schemas.microsoft.com/office/drawing/2014/main" id="{51AFF45F-5CFC-F4D7-D6BF-7C821F54F30F}"/>
              </a:ext>
            </a:extLst>
          </p:cNvPr>
          <p:cNvCxnSpPr/>
          <p:nvPr/>
        </p:nvCxnSpPr>
        <p:spPr>
          <a:xfrm>
            <a:off x="19457968" y="176712"/>
            <a:ext cx="93814" cy="14640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04D5D11B-1A2B-DB1E-E0BC-9691F8F756AB}"/>
              </a:ext>
            </a:extLst>
          </p:cNvPr>
          <p:cNvCxnSpPr/>
          <p:nvPr/>
        </p:nvCxnSpPr>
        <p:spPr>
          <a:xfrm>
            <a:off x="262023" y="33811"/>
            <a:ext cx="93814" cy="146400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ángulo redondeado 25"/>
          <p:cNvSpPr/>
          <p:nvPr/>
        </p:nvSpPr>
        <p:spPr>
          <a:xfrm>
            <a:off x="15799957" y="12432873"/>
            <a:ext cx="3658010" cy="1928004"/>
          </a:xfrm>
          <a:prstGeom prst="roundRect">
            <a:avLst>
              <a:gd name="adj" fmla="val 10881"/>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lumMod val="95000"/>
                </a:schemeClr>
              </a:solidFill>
            </a:endParaRPr>
          </a:p>
        </p:txBody>
      </p:sp>
      <p:pic>
        <p:nvPicPr>
          <p:cNvPr id="14" name="Imagen 13">
            <a:extLst>
              <a:ext uri="{FF2B5EF4-FFF2-40B4-BE49-F238E27FC236}">
                <a16:creationId xmlns:a16="http://schemas.microsoft.com/office/drawing/2014/main" id="{6E056237-096C-B7F8-ACAA-5300378C8DD6}"/>
              </a:ext>
            </a:extLst>
          </p:cNvPr>
          <p:cNvPicPr>
            <a:picLocks noChangeAspect="1"/>
          </p:cNvPicPr>
          <p:nvPr/>
        </p:nvPicPr>
        <p:blipFill>
          <a:blip r:embed="rId2"/>
          <a:srcRect l="862" t="679" r="16891" b="17700"/>
          <a:stretch>
            <a:fillRect/>
          </a:stretch>
        </p:blipFill>
        <p:spPr>
          <a:xfrm>
            <a:off x="418707" y="9799460"/>
            <a:ext cx="7082755" cy="4166326"/>
          </a:xfrm>
          <a:prstGeom prst="rect">
            <a:avLst/>
          </a:prstGeom>
          <a:ln>
            <a:noFill/>
          </a:ln>
          <a:effectLst>
            <a:outerShdw blurRad="292100" dist="139700" dir="2700000" algn="tl" rotWithShape="0">
              <a:srgbClr val="333333">
                <a:alpha val="65000"/>
              </a:srgbClr>
            </a:outerShdw>
          </a:effectLst>
        </p:spPr>
      </p:pic>
      <p:pic>
        <p:nvPicPr>
          <p:cNvPr id="44" name="Imagen 43">
            <a:extLst>
              <a:ext uri="{FF2B5EF4-FFF2-40B4-BE49-F238E27FC236}">
                <a16:creationId xmlns:a16="http://schemas.microsoft.com/office/drawing/2014/main" id="{CA349E4E-9A5F-01EE-1088-48DFF7B03357}"/>
              </a:ext>
            </a:extLst>
          </p:cNvPr>
          <p:cNvPicPr>
            <a:picLocks noChangeAspect="1"/>
          </p:cNvPicPr>
          <p:nvPr/>
        </p:nvPicPr>
        <p:blipFill>
          <a:blip r:embed="rId3"/>
          <a:stretch>
            <a:fillRect/>
          </a:stretch>
        </p:blipFill>
        <p:spPr>
          <a:xfrm>
            <a:off x="12606670" y="3964075"/>
            <a:ext cx="6762060" cy="4423302"/>
          </a:xfrm>
          <a:prstGeom prst="rect">
            <a:avLst/>
          </a:prstGeom>
          <a:ln>
            <a:noFill/>
          </a:ln>
          <a:effectLst>
            <a:outerShdw blurRad="292100" dist="139700" dir="2700000" algn="tl" rotWithShape="0">
              <a:srgbClr val="333333">
                <a:alpha val="65000"/>
              </a:srgbClr>
            </a:outerShdw>
          </a:effectLst>
        </p:spPr>
      </p:pic>
      <p:sp>
        <p:nvSpPr>
          <p:cNvPr id="6" name="object 6"/>
          <p:cNvSpPr txBox="1">
            <a:spLocks noGrp="1"/>
          </p:cNvSpPr>
          <p:nvPr>
            <p:ph type="title"/>
          </p:nvPr>
        </p:nvSpPr>
        <p:spPr>
          <a:xfrm>
            <a:off x="4624844" y="1250937"/>
            <a:ext cx="10452467" cy="948913"/>
          </a:xfrm>
          <a:prstGeom prst="rect">
            <a:avLst/>
          </a:prstGeom>
        </p:spPr>
        <p:txBody>
          <a:bodyPr vert="horz" wrap="square" lIns="0" tIns="154241" rIns="0" bIns="0" rtlCol="0">
            <a:spAutoFit/>
          </a:bodyPr>
          <a:lstStyle/>
          <a:p>
            <a:pPr marL="2399665" marR="5080" indent="-1461135">
              <a:lnSpc>
                <a:spcPct val="100600"/>
              </a:lnSpc>
              <a:spcBef>
                <a:spcPts val="90"/>
              </a:spcBef>
            </a:pPr>
            <a:r>
              <a:rPr sz="5600" spc="275" dirty="0">
                <a:solidFill>
                  <a:srgbClr val="C00000"/>
                </a:solidFill>
                <a:effectLst>
                  <a:outerShdw blurRad="38100" dist="38100" dir="2700000" algn="tl">
                    <a:srgbClr val="000000">
                      <a:alpha val="43137"/>
                    </a:srgbClr>
                  </a:outerShdw>
                </a:effectLst>
              </a:rPr>
              <a:t>LA</a:t>
            </a:r>
            <a:r>
              <a:rPr sz="5600" dirty="0">
                <a:solidFill>
                  <a:srgbClr val="C00000"/>
                </a:solidFill>
                <a:effectLst>
                  <a:outerShdw blurRad="38100" dist="38100" dir="2700000" algn="tl">
                    <a:srgbClr val="000000">
                      <a:alpha val="43137"/>
                    </a:srgbClr>
                  </a:outerShdw>
                </a:effectLst>
              </a:rPr>
              <a:t> </a:t>
            </a:r>
            <a:r>
              <a:rPr sz="5600" spc="125" dirty="0">
                <a:solidFill>
                  <a:srgbClr val="C00000"/>
                </a:solidFill>
                <a:effectLst>
                  <a:outerShdw blurRad="38100" dist="38100" dir="2700000" algn="tl">
                    <a:srgbClr val="000000">
                      <a:alpha val="43137"/>
                    </a:srgbClr>
                  </a:outerShdw>
                </a:effectLst>
              </a:rPr>
              <a:t>FUNDACIÓN </a:t>
            </a:r>
            <a:r>
              <a:rPr sz="5600" spc="70" dirty="0">
                <a:solidFill>
                  <a:srgbClr val="C00000"/>
                </a:solidFill>
                <a:effectLst>
                  <a:outerShdw blurRad="38100" dist="38100" dir="2700000" algn="tl">
                    <a:srgbClr val="000000">
                      <a:alpha val="43137"/>
                    </a:srgbClr>
                  </a:outerShdw>
                </a:effectLst>
              </a:rPr>
              <a:t>DE</a:t>
            </a:r>
            <a:r>
              <a:rPr sz="5600" dirty="0">
                <a:solidFill>
                  <a:srgbClr val="C00000"/>
                </a:solidFill>
                <a:effectLst>
                  <a:outerShdw blurRad="38100" dist="38100" dir="2700000" algn="tl">
                    <a:srgbClr val="000000">
                      <a:alpha val="43137"/>
                    </a:srgbClr>
                  </a:outerShdw>
                </a:effectLst>
              </a:rPr>
              <a:t> </a:t>
            </a:r>
            <a:r>
              <a:rPr sz="5600" spc="320" dirty="0">
                <a:solidFill>
                  <a:srgbClr val="C00000"/>
                </a:solidFill>
                <a:effectLst>
                  <a:outerShdw blurRad="38100" dist="38100" dir="2700000" algn="tl">
                    <a:srgbClr val="000000">
                      <a:alpha val="43137"/>
                    </a:srgbClr>
                  </a:outerShdw>
                </a:effectLst>
              </a:rPr>
              <a:t>UGT</a:t>
            </a:r>
          </a:p>
        </p:txBody>
      </p:sp>
      <p:sp>
        <p:nvSpPr>
          <p:cNvPr id="9" name="object 9"/>
          <p:cNvSpPr txBox="1"/>
          <p:nvPr/>
        </p:nvSpPr>
        <p:spPr>
          <a:xfrm>
            <a:off x="12643852" y="3776820"/>
            <a:ext cx="340995" cy="383540"/>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a:latin typeface="Times New Roman"/>
              <a:cs typeface="Times New Roman"/>
            </a:endParaRPr>
          </a:p>
          <a:p>
            <a:pPr algn="ctr">
              <a:lnSpc>
                <a:spcPct val="100000"/>
              </a:lnSpc>
            </a:pPr>
            <a:r>
              <a:rPr sz="750" spc="-50" dirty="0">
                <a:solidFill>
                  <a:srgbClr val="FFFFFF"/>
                </a:solidFill>
                <a:latin typeface="Arial Black"/>
                <a:cs typeface="Arial Black"/>
              </a:rPr>
              <a:t>1</a:t>
            </a:r>
            <a:endParaRPr sz="750">
              <a:latin typeface="Arial Black"/>
              <a:cs typeface="Arial Black"/>
            </a:endParaRPr>
          </a:p>
        </p:txBody>
      </p:sp>
      <p:sp>
        <p:nvSpPr>
          <p:cNvPr id="34" name="object 34"/>
          <p:cNvSpPr txBox="1"/>
          <p:nvPr/>
        </p:nvSpPr>
        <p:spPr>
          <a:xfrm>
            <a:off x="617331" y="9527966"/>
            <a:ext cx="340995" cy="383540"/>
          </a:xfrm>
          <a:prstGeom prst="rect">
            <a:avLst/>
          </a:prstGeom>
          <a:solidFill>
            <a:srgbClr val="C00000"/>
          </a:solidFill>
        </p:spPr>
        <p:txBody>
          <a:bodyPr vert="horz" wrap="square" lIns="0" tIns="20320" rIns="0" bIns="0" rtlCol="0">
            <a:spAutoFit/>
          </a:bodyPr>
          <a:lstStyle/>
          <a:p>
            <a:pPr>
              <a:lnSpc>
                <a:spcPct val="100000"/>
              </a:lnSpc>
              <a:spcBef>
                <a:spcPts val="160"/>
              </a:spcBef>
            </a:pPr>
            <a:endParaRPr sz="750" dirty="0">
              <a:latin typeface="Times New Roman"/>
              <a:cs typeface="Times New Roman"/>
            </a:endParaRPr>
          </a:p>
          <a:p>
            <a:pPr algn="ctr">
              <a:lnSpc>
                <a:spcPct val="100000"/>
              </a:lnSpc>
            </a:pPr>
            <a:r>
              <a:rPr sz="750" spc="-50" dirty="0">
                <a:solidFill>
                  <a:srgbClr val="FFFFFF"/>
                </a:solidFill>
                <a:latin typeface="Arial Black"/>
                <a:cs typeface="Arial Black"/>
              </a:rPr>
              <a:t>2</a:t>
            </a:r>
            <a:endParaRPr sz="750" dirty="0">
              <a:latin typeface="Arial Black"/>
              <a:cs typeface="Arial Black"/>
            </a:endParaRPr>
          </a:p>
        </p:txBody>
      </p:sp>
      <p:sp>
        <p:nvSpPr>
          <p:cNvPr id="35" name="object 35"/>
          <p:cNvSpPr txBox="1"/>
          <p:nvPr/>
        </p:nvSpPr>
        <p:spPr>
          <a:xfrm>
            <a:off x="16145885" y="12625996"/>
            <a:ext cx="850900" cy="196215"/>
          </a:xfrm>
          <a:prstGeom prst="rect">
            <a:avLst/>
          </a:prstGeom>
        </p:spPr>
        <p:txBody>
          <a:bodyPr vert="horz" wrap="square" lIns="0" tIns="15240" rIns="0" bIns="0" rtlCol="0">
            <a:spAutoFit/>
          </a:bodyPr>
          <a:lstStyle/>
          <a:p>
            <a:pPr marL="12700">
              <a:lnSpc>
                <a:spcPct val="100000"/>
              </a:lnSpc>
              <a:spcBef>
                <a:spcPts val="120"/>
              </a:spcBef>
            </a:pPr>
            <a:r>
              <a:rPr sz="1100" b="1" spc="95" dirty="0">
                <a:solidFill>
                  <a:srgbClr val="B10039"/>
                </a:solidFill>
                <a:latin typeface="Trebuchet MS"/>
                <a:cs typeface="Trebuchet MS"/>
              </a:rPr>
              <a:t>IMÁGENES:</a:t>
            </a:r>
            <a:endParaRPr sz="1100" dirty="0">
              <a:latin typeface="Trebuchet MS"/>
              <a:cs typeface="Trebuchet MS"/>
            </a:endParaRPr>
          </a:p>
        </p:txBody>
      </p:sp>
      <p:sp>
        <p:nvSpPr>
          <p:cNvPr id="36" name="object 36"/>
          <p:cNvSpPr txBox="1"/>
          <p:nvPr/>
        </p:nvSpPr>
        <p:spPr>
          <a:xfrm>
            <a:off x="15882046" y="12903894"/>
            <a:ext cx="3553205" cy="1130118"/>
          </a:xfrm>
          <a:prstGeom prst="rect">
            <a:avLst/>
          </a:prstGeom>
        </p:spPr>
        <p:txBody>
          <a:bodyPr vert="horz" wrap="square" lIns="0" tIns="12700" rIns="0" bIns="0" rtlCol="0">
            <a:spAutoFit/>
          </a:bodyPr>
          <a:lstStyle/>
          <a:p>
            <a:pPr marL="267970" marR="19050" indent="-255904">
              <a:lnSpc>
                <a:spcPct val="101499"/>
              </a:lnSpc>
              <a:spcBef>
                <a:spcPts val="100"/>
              </a:spcBef>
              <a:buAutoNum type="arabicPeriod"/>
              <a:tabLst>
                <a:tab pos="267970" algn="l"/>
              </a:tabLst>
            </a:pPr>
            <a:r>
              <a:rPr lang="es-ES" sz="1200" dirty="0">
                <a:latin typeface="Tahoma" panose="020B0604030504040204" pitchFamily="34" charset="0"/>
                <a:ea typeface="Tahoma" panose="020B0604030504040204" pitchFamily="34" charset="0"/>
                <a:cs typeface="Tahoma" panose="020B0604030504040204" pitchFamily="34" charset="0"/>
              </a:rPr>
              <a:t>Imagen de Pablo Iglesias en un mitin en favor de los presos de la Semana Trágica.  </a:t>
            </a:r>
            <a:r>
              <a:rPr lang="es-ES" sz="1200" i="1" dirty="0">
                <a:latin typeface="Tahoma" panose="020B0604030504040204" pitchFamily="34" charset="0"/>
                <a:ea typeface="Tahoma" panose="020B0604030504040204" pitchFamily="34" charset="0"/>
                <a:cs typeface="Tahoma" panose="020B0604030504040204" pitchFamily="34" charset="0"/>
              </a:rPr>
              <a:t>Web UGT</a:t>
            </a:r>
            <a:endParaRPr sz="1200" i="1" dirty="0">
              <a:latin typeface="Tahoma" panose="020B0604030504040204" pitchFamily="34" charset="0"/>
              <a:ea typeface="Tahoma" panose="020B0604030504040204" pitchFamily="34" charset="0"/>
              <a:cs typeface="Tahoma" panose="020B0604030504040204" pitchFamily="34" charset="0"/>
            </a:endParaRPr>
          </a:p>
          <a:p>
            <a:pPr marL="267970" marR="19685" indent="-255904">
              <a:lnSpc>
                <a:spcPct val="101499"/>
              </a:lnSpc>
              <a:buAutoNum type="arabicPeriod"/>
              <a:tabLst>
                <a:tab pos="267970" algn="l"/>
              </a:tabLst>
            </a:pPr>
            <a:r>
              <a:rPr lang="es-ES" sz="1200" spc="-45" dirty="0">
                <a:latin typeface="Tahoma" panose="020B0604030504040204" pitchFamily="34" charset="0"/>
                <a:ea typeface="Tahoma" panose="020B0604030504040204" pitchFamily="34" charset="0"/>
                <a:cs typeface="Tahoma" panose="020B0604030504040204" pitchFamily="34" charset="0"/>
              </a:rPr>
              <a:t>Masiva concentración de trabajadores en la Puerta del Sol, el 1 de mayo de 1908. Fotografía del Blog: </a:t>
            </a:r>
            <a:r>
              <a:rPr lang="es-ES" sz="1200" i="1" spc="-45" dirty="0">
                <a:latin typeface="Tahoma" panose="020B0604030504040204" pitchFamily="34" charset="0"/>
                <a:ea typeface="Tahoma" panose="020B0604030504040204" pitchFamily="34" charset="0"/>
                <a:cs typeface="Tahoma" panose="020B0604030504040204" pitchFamily="34" charset="0"/>
              </a:rPr>
              <a:t>www.pasionpormadrid.com</a:t>
            </a:r>
            <a:endParaRPr sz="1200" i="1" dirty="0">
              <a:latin typeface="Tahoma" panose="020B0604030504040204" pitchFamily="34" charset="0"/>
              <a:ea typeface="Tahoma" panose="020B0604030504040204" pitchFamily="34" charset="0"/>
              <a:cs typeface="Tahoma" panose="020B0604030504040204" pitchFamily="34" charset="0"/>
            </a:endParaRPr>
          </a:p>
          <a:p>
            <a:pPr marL="267335" indent="-254635">
              <a:lnSpc>
                <a:spcPct val="100000"/>
              </a:lnSpc>
              <a:spcBef>
                <a:spcPts val="20"/>
              </a:spcBef>
              <a:buAutoNum type="arabicPeriod"/>
              <a:tabLst>
                <a:tab pos="267335" algn="l"/>
              </a:tabLst>
            </a:pPr>
            <a:r>
              <a:rPr lang="es-ES" sz="1200" spc="-55" dirty="0">
                <a:latin typeface="Tahoma" panose="020B0604030504040204" pitchFamily="34" charset="0"/>
                <a:ea typeface="Tahoma" panose="020B0604030504040204" pitchFamily="34" charset="0"/>
                <a:cs typeface="Tahoma" panose="020B0604030504040204" pitchFamily="34" charset="0"/>
              </a:rPr>
              <a:t>Uno de los primeros logotipos de UGT. </a:t>
            </a:r>
            <a:r>
              <a:rPr lang="es-ES" sz="1200" i="1" spc="-55" dirty="0">
                <a:latin typeface="Tahoma" panose="020B0604030504040204" pitchFamily="34" charset="0"/>
                <a:ea typeface="Tahoma" panose="020B0604030504040204" pitchFamily="34" charset="0"/>
                <a:cs typeface="Tahoma" panose="020B0604030504040204" pitchFamily="34" charset="0"/>
              </a:rPr>
              <a:t>TVE</a:t>
            </a:r>
            <a:endParaRPr sz="1200" i="1" dirty="0">
              <a:latin typeface="Tahoma" panose="020B0604030504040204" pitchFamily="34" charset="0"/>
              <a:ea typeface="Tahoma" panose="020B0604030504040204" pitchFamily="34" charset="0"/>
              <a:cs typeface="Tahoma" panose="020B0604030504040204" pitchFamily="34" charset="0"/>
            </a:endParaRPr>
          </a:p>
        </p:txBody>
      </p:sp>
      <p:sp>
        <p:nvSpPr>
          <p:cNvPr id="53" name="Content Placeholder 2">
            <a:extLst>
              <a:ext uri="{FF2B5EF4-FFF2-40B4-BE49-F238E27FC236}">
                <a16:creationId xmlns:a16="http://schemas.microsoft.com/office/drawing/2014/main" id="{88715F43-0F33-8BE1-491A-4E1189D1D07B}"/>
              </a:ext>
            </a:extLst>
          </p:cNvPr>
          <p:cNvSpPr txBox="1">
            <a:spLocks/>
          </p:cNvSpPr>
          <p:nvPr/>
        </p:nvSpPr>
        <p:spPr>
          <a:xfrm>
            <a:off x="6496048" y="4457144"/>
            <a:ext cx="11633201" cy="3353663"/>
          </a:xfrm>
          <a:prstGeom prst="rect">
            <a:avLst/>
          </a:prstGeom>
        </p:spPr>
        <p:txBody>
          <a:bodyPr wrap="square" lIns="0" tIns="0" rIns="0" bIns="0">
            <a:noAutofit/>
          </a:bodyPr>
          <a:lstStyle>
            <a:lvl1pPr marL="0">
              <a:defRPr sz="1750" b="0" i="0">
                <a:solidFill>
                  <a:schemeClr val="tx1"/>
                </a:solidFill>
                <a:latin typeface="Trebuchet MS"/>
                <a:ea typeface="+mn-ea"/>
                <a:cs typeface="Trebuchet M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endParaRPr lang="es-ES" sz="2000" dirty="0">
              <a:latin typeface="Trebuchet MS" panose="020B0603020202020204" pitchFamily="34" charset="0"/>
            </a:endParaRPr>
          </a:p>
        </p:txBody>
      </p:sp>
      <p:sp>
        <p:nvSpPr>
          <p:cNvPr id="3" name="CuadroTexto 2">
            <a:extLst>
              <a:ext uri="{FF2B5EF4-FFF2-40B4-BE49-F238E27FC236}">
                <a16:creationId xmlns:a16="http://schemas.microsoft.com/office/drawing/2014/main" id="{92C32363-45A1-F565-882E-657B2B480E67}"/>
              </a:ext>
            </a:extLst>
          </p:cNvPr>
          <p:cNvSpPr txBox="1"/>
          <p:nvPr/>
        </p:nvSpPr>
        <p:spPr>
          <a:xfrm>
            <a:off x="355836" y="3989646"/>
            <a:ext cx="11982213" cy="2612318"/>
          </a:xfrm>
          <a:prstGeom prst="rect">
            <a:avLst/>
          </a:prstGeom>
          <a:noFill/>
        </p:spPr>
        <p:txBody>
          <a:bodyPr wrap="square">
            <a:spAutoFit/>
          </a:bodyPr>
          <a:lstStyle/>
          <a:p>
            <a:pPr indent="457200" algn="just">
              <a:lnSpc>
                <a:spcPct val="115000"/>
              </a:lnSpc>
              <a:spcAft>
                <a:spcPts val="1000"/>
              </a:spcAft>
              <a:buNone/>
            </a:pPr>
            <a:r>
              <a:rPr lang="en-US" dirty="0">
                <a:effectLst/>
                <a:latin typeface="Century Gothic" panose="020B0502020202020204" pitchFamily="34" charset="0"/>
                <a:ea typeface="MS Mincho" panose="02020609040205080304" pitchFamily="49" charset="-128"/>
                <a:cs typeface="Times New Roman" panose="02020603050405020304" pitchFamily="18" charset="0"/>
              </a:rPr>
              <a:t>La Unión General de Trabajadores (UGT) fue </a:t>
            </a:r>
            <a:r>
              <a:rPr lang="en-US" b="1"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fundada el 12 de agosto de 1888 </a:t>
            </a:r>
            <a:r>
              <a:rPr lang="en-US" dirty="0">
                <a:solidFill>
                  <a:schemeClr val="tx1"/>
                </a:solidFill>
                <a:effectLst/>
                <a:latin typeface="Century Gothic" panose="020B0502020202020204" pitchFamily="34" charset="0"/>
                <a:ea typeface="MS Mincho" panose="02020609040205080304" pitchFamily="49" charset="-128"/>
                <a:cs typeface="Times New Roman" panose="02020603050405020304" pitchFamily="18" charset="0"/>
              </a:rPr>
              <a:t>en Barcelona</a:t>
            </a:r>
            <a:r>
              <a:rPr lang="en-US" dirty="0">
                <a:effectLst/>
                <a:latin typeface="Century Gothic" panose="020B0502020202020204" pitchFamily="34" charset="0"/>
                <a:ea typeface="MS Mincho" panose="02020609040205080304" pitchFamily="49" charset="-128"/>
                <a:cs typeface="Times New Roman" panose="02020603050405020304" pitchFamily="18" charset="0"/>
              </a:rPr>
              <a:t>, durante el Congreso Obrero Socialista celebrado en el local de Las Tres Clases del Vapor. Su creación fue impulsada por Pablo Iglesias, quien sería</a:t>
            </a:r>
            <a:r>
              <a:rPr lang="en-US" dirty="0">
                <a:latin typeface="Century Gothic" panose="020B0502020202020204" pitchFamily="34" charset="0"/>
                <a:ea typeface="MS Mincho" panose="02020609040205080304" pitchFamily="49" charset="-128"/>
                <a:cs typeface="Times New Roman" panose="02020603050405020304" pitchFamily="18" charset="0"/>
              </a:rPr>
              <a:t> </a:t>
            </a:r>
            <a:r>
              <a:rPr lang="en-US" dirty="0">
                <a:effectLst/>
                <a:latin typeface="Century Gothic" panose="020B0502020202020204" pitchFamily="34" charset="0"/>
                <a:ea typeface="MS Mincho" panose="02020609040205080304" pitchFamily="49" charset="-128"/>
                <a:cs typeface="Times New Roman" panose="02020603050405020304" pitchFamily="18" charset="0"/>
              </a:rPr>
              <a:t>presidente, despues de </a:t>
            </a:r>
            <a:r>
              <a:rPr lang="en-US" b="1"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Antonio García Quejido</a:t>
            </a:r>
            <a:r>
              <a:rPr lang="en-US" dirty="0">
                <a:effectLst/>
                <a:latin typeface="Century Gothic" panose="020B0502020202020204" pitchFamily="34" charset="0"/>
                <a:ea typeface="MS Mincho" panose="02020609040205080304" pitchFamily="49" charset="-128"/>
                <a:cs typeface="Times New Roman" panose="02020603050405020304" pitchFamily="18" charset="0"/>
              </a:rPr>
              <a:t>, hasta su fallecimiento. En aquel congreso se reunieron representantes de distintas sociedades obreras de oficio, conscientes de la necesidad de coordinar esfuerzos frente a las duras condiciones laborales de la España industrial de finales del siglo XIX. La jornada de trabajo era excesiva, los salarios eran muy bajos y no existían leyes que protegieran a los trabajadores. Ante este panorama, la fundación de un sindicato fuerte y unitario se convirtió en una respuesta imprescindible del naciente movimiento obrero.</a:t>
            </a:r>
            <a:endParaRPr lang="es-ES" dirty="0">
              <a:effectLst/>
              <a:latin typeface="Century Gothic" panose="020B0502020202020204" pitchFamily="34" charset="0"/>
              <a:ea typeface="MS Mincho" panose="02020609040205080304" pitchFamily="49" charset="-128"/>
              <a:cs typeface="Times New Roman" panose="02020603050405020304" pitchFamily="18" charset="0"/>
            </a:endParaRPr>
          </a:p>
        </p:txBody>
      </p:sp>
      <p:sp>
        <p:nvSpPr>
          <p:cNvPr id="7" name="CuadroTexto 6">
            <a:extLst>
              <a:ext uri="{FF2B5EF4-FFF2-40B4-BE49-F238E27FC236}">
                <a16:creationId xmlns:a16="http://schemas.microsoft.com/office/drawing/2014/main" id="{7E59019D-D79C-0D7C-2BED-FF6D8F55AE23}"/>
              </a:ext>
            </a:extLst>
          </p:cNvPr>
          <p:cNvSpPr txBox="1"/>
          <p:nvPr/>
        </p:nvSpPr>
        <p:spPr>
          <a:xfrm>
            <a:off x="298450" y="7041649"/>
            <a:ext cx="11982212" cy="2293769"/>
          </a:xfrm>
          <a:prstGeom prst="rect">
            <a:avLst/>
          </a:prstGeom>
          <a:noFill/>
        </p:spPr>
        <p:txBody>
          <a:bodyPr wrap="square">
            <a:spAutoFit/>
          </a:bodyPr>
          <a:lstStyle/>
          <a:p>
            <a:pPr indent="457200" algn="just">
              <a:lnSpc>
                <a:spcPct val="115000"/>
              </a:lnSpc>
              <a:spcAft>
                <a:spcPts val="1000"/>
              </a:spcAft>
              <a:buNone/>
            </a:pPr>
            <a:r>
              <a:rPr lang="es-ES" dirty="0">
                <a:latin typeface="Century Gothic" panose="020B0502020202020204" pitchFamily="34" charset="0"/>
              </a:rPr>
              <a:t>Los primeros dirigentes de UGT y otros militantes vinculados al socialismo español establecieron una organización destinada a </a:t>
            </a:r>
            <a:r>
              <a:rPr lang="es-ES" b="1" dirty="0">
                <a:solidFill>
                  <a:srgbClr val="C00000"/>
                </a:solidFill>
                <a:latin typeface="Century Gothic" panose="020B0502020202020204" pitchFamily="34" charset="0"/>
              </a:rPr>
              <a:t>unir a oficios y sectores dispersos</a:t>
            </a:r>
            <a:r>
              <a:rPr lang="es-ES" dirty="0">
                <a:latin typeface="Century Gothic" panose="020B0502020202020204" pitchFamily="34" charset="0"/>
              </a:rPr>
              <a:t>, definiéndola desde sus primeros documentos como una entidad independiente, democrática y de clase, comprometida con la mejora de las condiciones laborales mediante la negociación colectiva, la solidaridad entre trabajadores y la presión organizada. Se optó por una estructura federal que integrara sociedades de distintos territorios y diera voz a agrupaciones locales sin perder la cohesión nacional, sentando así las bases de un sindicato estable y con vocación de permanencia. </a:t>
            </a:r>
            <a:endParaRPr lang="es-ES" dirty="0">
              <a:effectLst/>
              <a:latin typeface="Century Gothic" panose="020B0502020202020204" pitchFamily="34" charset="0"/>
              <a:ea typeface="MS Mincho" panose="02020609040205080304" pitchFamily="49" charset="-128"/>
              <a:cs typeface="Times New Roman" panose="02020603050405020304" pitchFamily="18" charset="0"/>
            </a:endParaRPr>
          </a:p>
        </p:txBody>
      </p:sp>
      <p:sp>
        <p:nvSpPr>
          <p:cNvPr id="12" name="CuadroTexto 11">
            <a:extLst>
              <a:ext uri="{FF2B5EF4-FFF2-40B4-BE49-F238E27FC236}">
                <a16:creationId xmlns:a16="http://schemas.microsoft.com/office/drawing/2014/main" id="{D17C48A1-999F-E25C-036E-7CFC8544F3AD}"/>
              </a:ext>
            </a:extLst>
          </p:cNvPr>
          <p:cNvSpPr txBox="1"/>
          <p:nvPr/>
        </p:nvSpPr>
        <p:spPr>
          <a:xfrm>
            <a:off x="7806587" y="10944262"/>
            <a:ext cx="7737207" cy="3249416"/>
          </a:xfrm>
          <a:prstGeom prst="rect">
            <a:avLst/>
          </a:prstGeom>
          <a:noFill/>
        </p:spPr>
        <p:txBody>
          <a:bodyPr wrap="square">
            <a:spAutoFit/>
          </a:bodyPr>
          <a:lstStyle/>
          <a:p>
            <a:pPr indent="457200" algn="just">
              <a:lnSpc>
                <a:spcPct val="115000"/>
              </a:lnSpc>
              <a:spcAft>
                <a:spcPts val="1000"/>
              </a:spcAft>
              <a:buNone/>
            </a:pPr>
            <a:r>
              <a:rPr lang="es-ES" dirty="0">
                <a:latin typeface="Century Gothic" panose="020B0502020202020204" pitchFamily="34" charset="0"/>
              </a:rPr>
              <a:t>En el Congreso fundacional de la </a:t>
            </a:r>
            <a:r>
              <a:rPr lang="es-ES" b="1" dirty="0">
                <a:solidFill>
                  <a:srgbClr val="C00000"/>
                </a:solidFill>
                <a:latin typeface="Century Gothic" panose="020B0502020202020204" pitchFamily="34" charset="0"/>
              </a:rPr>
              <a:t>Segunda Internacional, celebrado en París el 14 de julio de 1889 </a:t>
            </a:r>
            <a:r>
              <a:rPr lang="es-ES" dirty="0">
                <a:latin typeface="Century Gothic" panose="020B0502020202020204" pitchFamily="34" charset="0"/>
              </a:rPr>
              <a:t>y al que asistió Pablo Iglesias, se acordó convocar cada 1º de mayo una gran manifestación internacional para reclamar la jornada laboral de ocho horas. En España, UGT y el PSOE impulsaron activamente esta iniciativa y, el 4 de diciembre de 1890, miles de obreros se manifestaron en numerosas ciudades exigiendo dicha reducción de jornada. En Madrid, la marcha fue especialmente multitudinaria y estuvo encabezada por el propio Pablo Iglesias, convirtiéndose en una de las primeras grandes movilizaciones obreras del país.</a:t>
            </a:r>
            <a:endParaRPr lang="es-ES" dirty="0">
              <a:effectLst/>
              <a:latin typeface="Century Gothic" panose="020B0502020202020204" pitchFamily="34" charset="0"/>
              <a:ea typeface="MS Mincho" panose="02020609040205080304" pitchFamily="49" charset="-128"/>
              <a:cs typeface="Times New Roman" panose="02020603050405020304" pitchFamily="18" charset="0"/>
            </a:endParaRPr>
          </a:p>
        </p:txBody>
      </p:sp>
      <p:sp>
        <p:nvSpPr>
          <p:cNvPr id="16" name="CuadroTexto 15">
            <a:extLst>
              <a:ext uri="{FF2B5EF4-FFF2-40B4-BE49-F238E27FC236}">
                <a16:creationId xmlns:a16="http://schemas.microsoft.com/office/drawing/2014/main" id="{AB2F4451-E458-3C15-BB8A-E77B61618FA8}"/>
              </a:ext>
            </a:extLst>
          </p:cNvPr>
          <p:cNvSpPr txBox="1"/>
          <p:nvPr/>
        </p:nvSpPr>
        <p:spPr>
          <a:xfrm>
            <a:off x="7806586" y="9254362"/>
            <a:ext cx="7662622" cy="1754326"/>
          </a:xfrm>
          <a:prstGeom prst="rect">
            <a:avLst/>
          </a:prstGeom>
          <a:noFill/>
        </p:spPr>
        <p:txBody>
          <a:bodyPr wrap="square" rtlCol="0">
            <a:spAutoFit/>
          </a:bodyPr>
          <a:lstStyle/>
          <a:p>
            <a:pPr algn="just"/>
            <a:r>
              <a:rPr lang="es-ES" sz="1700" dirty="0">
                <a:latin typeface="Century Gothic" panose="020B0502020202020204" pitchFamily="34" charset="0"/>
              </a:rPr>
              <a:t>	</a:t>
            </a:r>
            <a:r>
              <a:rPr lang="es-ES" dirty="0">
                <a:latin typeface="Century Gothic" panose="020B0502020202020204" pitchFamily="34" charset="0"/>
              </a:rPr>
              <a:t>Entre sus objetivos fundacionales de la UGT figuraban la </a:t>
            </a:r>
            <a:r>
              <a:rPr lang="es-ES" b="1" dirty="0">
                <a:solidFill>
                  <a:srgbClr val="C00000"/>
                </a:solidFill>
                <a:latin typeface="Century Gothic" panose="020B0502020202020204" pitchFamily="34" charset="0"/>
              </a:rPr>
              <a:t>reducción de la jornada laboral</a:t>
            </a:r>
            <a:r>
              <a:rPr lang="es-ES" dirty="0">
                <a:latin typeface="Century Gothic" panose="020B0502020202020204" pitchFamily="34" charset="0"/>
              </a:rPr>
              <a:t>, el aumento de salarios, la protección frente a accidentes de trabajo y el reconocimiento del derecho de asociación y huelga, junto con la promoción de la formación cultural y política de los trabajadores como vía de emancipación</a:t>
            </a:r>
            <a:r>
              <a:rPr lang="es-ES" dirty="0">
                <a:latin typeface="Trebuchet MS" panose="020B0603020202020204" pitchFamily="34" charset="0"/>
              </a:rPr>
              <a:t>.</a:t>
            </a:r>
            <a:endParaRPr lang="es-ES" dirty="0"/>
          </a:p>
        </p:txBody>
      </p:sp>
      <p:pic>
        <p:nvPicPr>
          <p:cNvPr id="4" name="Imagen 3">
            <a:extLst>
              <a:ext uri="{FF2B5EF4-FFF2-40B4-BE49-F238E27FC236}">
                <a16:creationId xmlns:a16="http://schemas.microsoft.com/office/drawing/2014/main" id="{ED8B5875-67A2-21A9-C5C3-74BFDE525E08}"/>
              </a:ext>
            </a:extLst>
          </p:cNvPr>
          <p:cNvPicPr>
            <a:picLocks noChangeAspect="1"/>
          </p:cNvPicPr>
          <p:nvPr/>
        </p:nvPicPr>
        <p:blipFill>
          <a:blip r:embed="rId4"/>
          <a:stretch>
            <a:fillRect/>
          </a:stretch>
        </p:blipFill>
        <p:spPr>
          <a:xfrm>
            <a:off x="15755017" y="9010499"/>
            <a:ext cx="3658010" cy="2831440"/>
          </a:xfrm>
          <a:prstGeom prst="rect">
            <a:avLst/>
          </a:prstGeom>
          <a:ln>
            <a:noFill/>
          </a:ln>
          <a:effectLst>
            <a:outerShdw blurRad="292100" dist="139700" dir="2700000" algn="tl" rotWithShape="0">
              <a:srgbClr val="333333">
                <a:alpha val="65000"/>
              </a:srgbClr>
            </a:outerShdw>
          </a:effectLst>
        </p:spPr>
      </p:pic>
      <p:pic>
        <p:nvPicPr>
          <p:cNvPr id="21" name="Imagen 20">
            <a:extLst>
              <a:ext uri="{FF2B5EF4-FFF2-40B4-BE49-F238E27FC236}">
                <a16:creationId xmlns:a16="http://schemas.microsoft.com/office/drawing/2014/main" id="{28F23B3B-89C0-4CA1-004C-5202CABB4B90}"/>
              </a:ext>
            </a:extLst>
          </p:cNvPr>
          <p:cNvPicPr>
            <a:picLocks noChangeAspect="1"/>
          </p:cNvPicPr>
          <p:nvPr/>
        </p:nvPicPr>
        <p:blipFill>
          <a:blip r:embed="rId5">
            <a:alphaModFix amt="20000"/>
            <a:extLst>
              <a:ext uri="{BEBA8EAE-BF5A-486C-A8C5-ECC9F3942E4B}">
                <a14:imgProps xmlns:a14="http://schemas.microsoft.com/office/drawing/2010/main">
                  <a14:imgLayer r:embed="rId6">
                    <a14:imgEffect>
                      <a14:artisticChalkSketch/>
                    </a14:imgEffect>
                  </a14:imgLayer>
                </a14:imgProps>
              </a:ext>
            </a:extLst>
          </a:blip>
          <a:stretch>
            <a:fillRect/>
          </a:stretch>
        </p:blipFill>
        <p:spPr>
          <a:xfrm>
            <a:off x="16939399" y="33811"/>
            <a:ext cx="2518570" cy="3556013"/>
          </a:xfrm>
          <a:prstGeom prst="rect">
            <a:avLst/>
          </a:prstGeom>
          <a:ln>
            <a:noFill/>
          </a:ln>
        </p:spPr>
      </p:pic>
      <p:grpSp>
        <p:nvGrpSpPr>
          <p:cNvPr id="22" name="Grupo 21"/>
          <p:cNvGrpSpPr/>
          <p:nvPr/>
        </p:nvGrpSpPr>
        <p:grpSpPr>
          <a:xfrm>
            <a:off x="298450" y="-10102"/>
            <a:ext cx="2518570" cy="3599926"/>
            <a:chOff x="298450" y="-10102"/>
            <a:chExt cx="2518570" cy="3599926"/>
          </a:xfrm>
        </p:grpSpPr>
        <p:sp>
          <p:nvSpPr>
            <p:cNvPr id="23" name="Rectángulo 22"/>
            <p:cNvSpPr/>
            <p:nvPr/>
          </p:nvSpPr>
          <p:spPr>
            <a:xfrm>
              <a:off x="298450" y="-10102"/>
              <a:ext cx="2518570" cy="3599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B23039"/>
                </a:solidFill>
              </a:endParaRPr>
            </a:p>
          </p:txBody>
        </p:sp>
        <p:pic>
          <p:nvPicPr>
            <p:cNvPr id="24" name="Imagen 23" descr="Texto&#10;&#10;El contenido generado por IA puede ser incorrecto.">
              <a:extLst>
                <a:ext uri="{FF2B5EF4-FFF2-40B4-BE49-F238E27FC236}">
                  <a16:creationId xmlns:a16="http://schemas.microsoft.com/office/drawing/2014/main" id="{79B82A47-AD45-909E-55A9-29C1846181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040" y="2612093"/>
              <a:ext cx="1746250" cy="859790"/>
            </a:xfrm>
            <a:prstGeom prst="rect">
              <a:avLst/>
            </a:prstGeom>
          </p:spPr>
        </p:pic>
        <p:sp>
          <p:nvSpPr>
            <p:cNvPr id="25" name="CuadroTexto 24"/>
            <p:cNvSpPr txBox="1"/>
            <p:nvPr/>
          </p:nvSpPr>
          <p:spPr>
            <a:xfrm>
              <a:off x="298450" y="176712"/>
              <a:ext cx="2412840" cy="830997"/>
            </a:xfrm>
            <a:prstGeom prst="rect">
              <a:avLst/>
            </a:prstGeom>
            <a:noFill/>
          </p:spPr>
          <p:txBody>
            <a:bodyPr wrap="none" rtlCol="0">
              <a:spAutoFit/>
            </a:bodyPr>
            <a:lstStyle/>
            <a:p>
              <a:pPr algn="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ABLO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I</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GLESIAS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OSSE</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Un siglo de su legado</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en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A</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lbacete</a:t>
              </a:r>
            </a:p>
          </p:txBody>
        </p:sp>
      </p:grpSp>
      <p:sp>
        <p:nvSpPr>
          <p:cNvPr id="27" name="object 34"/>
          <p:cNvSpPr txBox="1"/>
          <p:nvPr/>
        </p:nvSpPr>
        <p:spPr>
          <a:xfrm>
            <a:off x="15562049" y="8803398"/>
            <a:ext cx="340995" cy="366767"/>
          </a:xfrm>
          <a:prstGeom prst="rect">
            <a:avLst/>
          </a:prstGeom>
          <a:solidFill>
            <a:srgbClr val="B10039"/>
          </a:solidFill>
        </p:spPr>
        <p:txBody>
          <a:bodyPr vert="horz" wrap="square" lIns="0" tIns="20320" rIns="0" bIns="0" rtlCol="0">
            <a:spAutoFit/>
          </a:bodyPr>
          <a:lstStyle/>
          <a:p>
            <a:pPr>
              <a:lnSpc>
                <a:spcPct val="100000"/>
              </a:lnSpc>
              <a:spcBef>
                <a:spcPts val="160"/>
              </a:spcBef>
            </a:pPr>
            <a:endParaRPr sz="750" dirty="0">
              <a:latin typeface="Times New Roman"/>
              <a:cs typeface="Times New Roman"/>
            </a:endParaRPr>
          </a:p>
          <a:p>
            <a:pPr algn="ctr">
              <a:lnSpc>
                <a:spcPct val="100000"/>
              </a:lnSpc>
            </a:pPr>
            <a:r>
              <a:rPr lang="es-ES" sz="750" spc="-50" dirty="0">
                <a:solidFill>
                  <a:srgbClr val="FFFFFF"/>
                </a:solidFill>
                <a:latin typeface="Arial Black"/>
                <a:cs typeface="Arial Black"/>
              </a:rPr>
              <a:t>3</a:t>
            </a:r>
          </a:p>
          <a:p>
            <a:pPr algn="ctr">
              <a:lnSpc>
                <a:spcPct val="100000"/>
              </a:lnSpc>
            </a:pPr>
            <a:endParaRPr sz="750" dirty="0">
              <a:latin typeface="Arial Black"/>
              <a:cs typeface="Arial Black"/>
            </a:endParaRPr>
          </a:p>
        </p:txBody>
      </p:sp>
      <p:cxnSp>
        <p:nvCxnSpPr>
          <p:cNvPr id="15" name="Conector recto 14">
            <a:extLst>
              <a:ext uri="{FF2B5EF4-FFF2-40B4-BE49-F238E27FC236}">
                <a16:creationId xmlns:a16="http://schemas.microsoft.com/office/drawing/2014/main" id="{0D64FA7C-EF48-4BF1-D6B0-32B5A37324BD}"/>
              </a:ext>
            </a:extLst>
          </p:cNvPr>
          <p:cNvCxnSpPr/>
          <p:nvPr/>
        </p:nvCxnSpPr>
        <p:spPr>
          <a:xfrm>
            <a:off x="298450" y="14816800"/>
            <a:ext cx="1915951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Conector recto 16">
            <a:extLst>
              <a:ext uri="{FF2B5EF4-FFF2-40B4-BE49-F238E27FC236}">
                <a16:creationId xmlns:a16="http://schemas.microsoft.com/office/drawing/2014/main" id="{71B927F7-02F3-0D78-FF67-EAD3BC2F82F2}"/>
              </a:ext>
            </a:extLst>
          </p:cNvPr>
          <p:cNvCxnSpPr/>
          <p:nvPr/>
        </p:nvCxnSpPr>
        <p:spPr>
          <a:xfrm>
            <a:off x="298450" y="3589824"/>
            <a:ext cx="19159518"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65DA2-A963-48DC-7710-EEACF5E18021}"/>
            </a:ext>
          </a:extLst>
        </p:cNvPr>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3BBE8265-D8ED-11BD-6D00-C7F492A7887C}"/>
              </a:ext>
            </a:extLst>
          </p:cNvPr>
          <p:cNvSpPr txBox="1">
            <a:spLocks/>
          </p:cNvSpPr>
          <p:nvPr/>
        </p:nvSpPr>
        <p:spPr>
          <a:xfrm>
            <a:off x="6496048" y="4457144"/>
            <a:ext cx="11633201" cy="3353663"/>
          </a:xfrm>
          <a:prstGeom prst="rect">
            <a:avLst/>
          </a:prstGeom>
        </p:spPr>
        <p:txBody>
          <a:bodyPr wrap="square" lIns="0" tIns="0" rIns="0" bIns="0">
            <a:noAutofit/>
          </a:bodyPr>
          <a:lstStyle>
            <a:lvl1pPr marL="0">
              <a:defRPr sz="1750" b="0" i="0">
                <a:solidFill>
                  <a:schemeClr val="tx1"/>
                </a:solidFill>
                <a:latin typeface="Trebuchet MS"/>
                <a:ea typeface="+mn-ea"/>
                <a:cs typeface="Trebuchet M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endParaRPr lang="es-ES" sz="2000" dirty="0">
              <a:latin typeface="Trebuchet MS" panose="020B0603020202020204" pitchFamily="34" charset="0"/>
            </a:endParaRPr>
          </a:p>
        </p:txBody>
      </p:sp>
      <p:pic>
        <p:nvPicPr>
          <p:cNvPr id="21" name="Imagen 20">
            <a:extLst>
              <a:ext uri="{FF2B5EF4-FFF2-40B4-BE49-F238E27FC236}">
                <a16:creationId xmlns:a16="http://schemas.microsoft.com/office/drawing/2014/main" id="{38621048-3CE4-06E3-3F58-1C6730BA31B0}"/>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ChalkSketch/>
                    </a14:imgEffect>
                  </a14:imgLayer>
                </a14:imgProps>
              </a:ext>
            </a:extLst>
          </a:blip>
          <a:stretch>
            <a:fillRect/>
          </a:stretch>
        </p:blipFill>
        <p:spPr>
          <a:xfrm>
            <a:off x="16939399" y="33811"/>
            <a:ext cx="2518570" cy="3556013"/>
          </a:xfrm>
          <a:prstGeom prst="rect">
            <a:avLst/>
          </a:prstGeom>
          <a:ln>
            <a:noFill/>
          </a:ln>
        </p:spPr>
      </p:pic>
      <p:grpSp>
        <p:nvGrpSpPr>
          <p:cNvPr id="22" name="Grupo 21">
            <a:extLst>
              <a:ext uri="{FF2B5EF4-FFF2-40B4-BE49-F238E27FC236}">
                <a16:creationId xmlns:a16="http://schemas.microsoft.com/office/drawing/2014/main" id="{A5663872-C4DB-B5B3-2A76-7A9476B81C5E}"/>
              </a:ext>
            </a:extLst>
          </p:cNvPr>
          <p:cNvGrpSpPr/>
          <p:nvPr/>
        </p:nvGrpSpPr>
        <p:grpSpPr>
          <a:xfrm>
            <a:off x="298450" y="-10102"/>
            <a:ext cx="2518570" cy="3599926"/>
            <a:chOff x="298450" y="-10102"/>
            <a:chExt cx="2518570" cy="3599926"/>
          </a:xfrm>
        </p:grpSpPr>
        <p:sp>
          <p:nvSpPr>
            <p:cNvPr id="23" name="Rectángulo 22">
              <a:extLst>
                <a:ext uri="{FF2B5EF4-FFF2-40B4-BE49-F238E27FC236}">
                  <a16:creationId xmlns:a16="http://schemas.microsoft.com/office/drawing/2014/main" id="{A7E29BBD-C197-175B-F226-11EE7CA61F24}"/>
                </a:ext>
              </a:extLst>
            </p:cNvPr>
            <p:cNvSpPr/>
            <p:nvPr/>
          </p:nvSpPr>
          <p:spPr>
            <a:xfrm>
              <a:off x="298450" y="-10102"/>
              <a:ext cx="2518570" cy="3599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B23039"/>
                </a:solidFill>
              </a:endParaRPr>
            </a:p>
          </p:txBody>
        </p:sp>
        <p:pic>
          <p:nvPicPr>
            <p:cNvPr id="24" name="Imagen 23" descr="Texto&#10;&#10;El contenido generado por IA puede ser incorrecto.">
              <a:extLst>
                <a:ext uri="{FF2B5EF4-FFF2-40B4-BE49-F238E27FC236}">
                  <a16:creationId xmlns:a16="http://schemas.microsoft.com/office/drawing/2014/main" id="{86150BE5-B981-04A2-6786-9D8521A6D8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40" y="2612093"/>
              <a:ext cx="1746250" cy="859790"/>
            </a:xfrm>
            <a:prstGeom prst="rect">
              <a:avLst/>
            </a:prstGeom>
          </p:spPr>
        </p:pic>
        <p:sp>
          <p:nvSpPr>
            <p:cNvPr id="25" name="CuadroTexto 24">
              <a:extLst>
                <a:ext uri="{FF2B5EF4-FFF2-40B4-BE49-F238E27FC236}">
                  <a16:creationId xmlns:a16="http://schemas.microsoft.com/office/drawing/2014/main" id="{F83011E3-C911-4736-8BF1-CD1B4FC1CE04}"/>
                </a:ext>
              </a:extLst>
            </p:cNvPr>
            <p:cNvSpPr txBox="1"/>
            <p:nvPr/>
          </p:nvSpPr>
          <p:spPr>
            <a:xfrm>
              <a:off x="298450" y="176712"/>
              <a:ext cx="2412840" cy="830997"/>
            </a:xfrm>
            <a:prstGeom prst="rect">
              <a:avLst/>
            </a:prstGeom>
            <a:noFill/>
          </p:spPr>
          <p:txBody>
            <a:bodyPr wrap="none" rtlCol="0">
              <a:spAutoFit/>
            </a:bodyPr>
            <a:lstStyle/>
            <a:p>
              <a:pPr algn="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ABLO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I</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GLESIAS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OSSE</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Un siglo de su legado</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en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A</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lbacete</a:t>
              </a:r>
            </a:p>
          </p:txBody>
        </p:sp>
      </p:grpSp>
      <p:sp>
        <p:nvSpPr>
          <p:cNvPr id="5" name="Título 4">
            <a:extLst>
              <a:ext uri="{FF2B5EF4-FFF2-40B4-BE49-F238E27FC236}">
                <a16:creationId xmlns:a16="http://schemas.microsoft.com/office/drawing/2014/main" id="{F77362FB-FD0F-C498-273E-1F4D545CA4CD}"/>
              </a:ext>
            </a:extLst>
          </p:cNvPr>
          <p:cNvSpPr>
            <a:spLocks noGrp="1"/>
          </p:cNvSpPr>
          <p:nvPr>
            <p:ph type="title"/>
          </p:nvPr>
        </p:nvSpPr>
        <p:spPr>
          <a:xfrm>
            <a:off x="4661850" y="1053722"/>
            <a:ext cx="10823496" cy="1708160"/>
          </a:xfrm>
        </p:spPr>
        <p:txBody>
          <a:bodyPr/>
          <a:lstStyle/>
          <a:p>
            <a:pPr algn="ctr"/>
            <a:r>
              <a:rPr lang="es-ES" sz="5600" dirty="0">
                <a:solidFill>
                  <a:srgbClr val="C00000"/>
                </a:solidFill>
                <a:effectLst>
                  <a:outerShdw blurRad="38100" dist="38100" dir="2700000" algn="tl">
                    <a:srgbClr val="000000">
                      <a:alpha val="43137"/>
                    </a:srgbClr>
                  </a:outerShdw>
                </a:effectLst>
              </a:rPr>
              <a:t>EL NACIMIENTO DEL SOCIALISMO ESPAÑOL</a:t>
            </a:r>
          </a:p>
        </p:txBody>
      </p:sp>
      <p:sp>
        <p:nvSpPr>
          <p:cNvPr id="10" name="CuadroTexto 9">
            <a:extLst>
              <a:ext uri="{FF2B5EF4-FFF2-40B4-BE49-F238E27FC236}">
                <a16:creationId xmlns:a16="http://schemas.microsoft.com/office/drawing/2014/main" id="{9EC29180-88D9-CC18-7E0D-A7E63C821968}"/>
              </a:ext>
            </a:extLst>
          </p:cNvPr>
          <p:cNvSpPr txBox="1"/>
          <p:nvPr/>
        </p:nvSpPr>
        <p:spPr>
          <a:xfrm>
            <a:off x="246401" y="3966645"/>
            <a:ext cx="6923721" cy="9893029"/>
          </a:xfrm>
          <a:prstGeom prst="rect">
            <a:avLst/>
          </a:prstGeom>
          <a:noFill/>
        </p:spPr>
        <p:txBody>
          <a:bodyPr wrap="square">
            <a:spAutoFit/>
          </a:bodyPr>
          <a:lstStyle/>
          <a:p>
            <a:pPr algn="l">
              <a:lnSpc>
                <a:spcPct val="150000"/>
              </a:lnSpc>
              <a:spcAft>
                <a:spcPts val="1000"/>
              </a:spcAft>
              <a:buNone/>
            </a:pPr>
            <a:r>
              <a:rPr lang="es-ES" sz="20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Los orígenes del movimiento obrero y la formación del socialismo español</a:t>
            </a:r>
          </a:p>
          <a:p>
            <a:pPr algn="just">
              <a:lnSpc>
                <a:spcPct val="125000"/>
              </a:lnSpc>
              <a:spcAft>
                <a:spcPts val="1000"/>
              </a:spcAft>
              <a:buNone/>
            </a:pPr>
            <a:r>
              <a:rPr lang="es-ES" dirty="0">
                <a:effectLst/>
                <a:latin typeface="Century Gothic" panose="020B0502020202020204" pitchFamily="34" charset="0"/>
                <a:ea typeface="MS Mincho" panose="02020609040205080304" pitchFamily="49" charset="-128"/>
                <a:cs typeface="Times New Roman" panose="02020603050405020304" pitchFamily="18" charset="0"/>
              </a:rPr>
              <a:t>	A finales del siglo XIX España presentaba unas </a:t>
            </a:r>
            <a:r>
              <a:rPr lang="es-ES" b="1"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condiciones laborales muy duras:</a:t>
            </a:r>
            <a:r>
              <a:rPr lang="es-ES" dirty="0">
                <a:effectLst/>
                <a:latin typeface="Century Gothic" panose="020B0502020202020204" pitchFamily="34" charset="0"/>
                <a:ea typeface="MS Mincho" panose="02020609040205080304" pitchFamily="49" charset="-128"/>
                <a:cs typeface="Times New Roman" panose="02020603050405020304" pitchFamily="18" charset="0"/>
              </a:rPr>
              <a:t> jornadas que superaban las doce horas, salarios bajos, trabajo infantil generalizado y prácticamente nula protección social. El país había iniciado la industrialización con retraso y de forma desigual, lo que favorecía el dominio del caciquismo y dificultaba la organización obrera. En este contexto comenzaron a surgir las primeras sociedades obreras, influenciadas por las ideas de la </a:t>
            </a:r>
            <a:r>
              <a:rPr lang="es-ES" b="1"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Asociación Internacional de Trabajadores (AIT), </a:t>
            </a:r>
            <a:r>
              <a:rPr lang="es-ES" dirty="0">
                <a:effectLst/>
                <a:latin typeface="Century Gothic" panose="020B0502020202020204" pitchFamily="34" charset="0"/>
                <a:ea typeface="MS Mincho" panose="02020609040205080304" pitchFamily="49" charset="-128"/>
                <a:cs typeface="Times New Roman" panose="02020603050405020304" pitchFamily="18" charset="0"/>
              </a:rPr>
              <a:t>que defendía la solidaridad y la acción colectiva de la clase trabajadora. Aunque muchas de estas organizaciones eran frágiles y carecían de continuidad, contribuyeron a extender la conciencia obrera y a sentar las bases del socialismo español.</a:t>
            </a:r>
          </a:p>
          <a:p>
            <a:pPr algn="just">
              <a:lnSpc>
                <a:spcPct val="125000"/>
              </a:lnSpc>
              <a:spcAft>
                <a:spcPts val="1000"/>
              </a:spcAft>
              <a:buNone/>
            </a:pPr>
            <a:r>
              <a:rPr lang="es-ES" dirty="0">
                <a:effectLst/>
                <a:latin typeface="Century Gothic" panose="020B0502020202020204" pitchFamily="34" charset="0"/>
                <a:ea typeface="MS Mincho" panose="02020609040205080304" pitchFamily="49" charset="-128"/>
                <a:cs typeface="Times New Roman" panose="02020603050405020304" pitchFamily="18" charset="0"/>
              </a:rPr>
              <a:t>	Por ello, Pablo Iglesias impulsó la creación del </a:t>
            </a:r>
            <a:r>
              <a:rPr lang="es-ES" b="1"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Partido Socialista Obrero Español (PSOE) </a:t>
            </a:r>
            <a:r>
              <a:rPr lang="es-ES" dirty="0">
                <a:effectLst/>
                <a:latin typeface="Century Gothic" panose="020B0502020202020204" pitchFamily="34" charset="0"/>
                <a:ea typeface="MS Mincho" panose="02020609040205080304" pitchFamily="49" charset="-128"/>
                <a:cs typeface="Times New Roman" panose="02020603050405020304" pitchFamily="18" charset="0"/>
              </a:rPr>
              <a:t>en 1879 y, años después, de la </a:t>
            </a:r>
            <a:r>
              <a:rPr lang="es-ES" b="1"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Unión General de Trabajadores (UGT)</a:t>
            </a:r>
            <a:r>
              <a:rPr lang="es-ES" dirty="0">
                <a:effectLst/>
                <a:latin typeface="Century Gothic" panose="020B0502020202020204" pitchFamily="34" charset="0"/>
                <a:ea typeface="MS Mincho" panose="02020609040205080304" pitchFamily="49" charset="-128"/>
                <a:cs typeface="Times New Roman" panose="02020603050405020304" pitchFamily="18" charset="0"/>
              </a:rPr>
              <a:t> como sindicato de clase. Su objetivo era proporcionar al movimiento obrero una organización disciplinada, consciente y autónoma, capaz de enfrentarse al sistema de la Restauración, al que Pablo Iglesias criticaba firmemente por sostener un turno corrupto entre liberales y conservadores que impedía la verdadera representación democrática y perpetuaba los intereses de las élites, excluyendo a los trabajadores de la vida política.</a:t>
            </a:r>
          </a:p>
        </p:txBody>
      </p:sp>
      <p:sp>
        <p:nvSpPr>
          <p:cNvPr id="13" name="CuadroTexto 12">
            <a:extLst>
              <a:ext uri="{FF2B5EF4-FFF2-40B4-BE49-F238E27FC236}">
                <a16:creationId xmlns:a16="http://schemas.microsoft.com/office/drawing/2014/main" id="{FC22826A-B074-70C5-4177-097279BB9384}"/>
              </a:ext>
            </a:extLst>
          </p:cNvPr>
          <p:cNvSpPr txBox="1"/>
          <p:nvPr/>
        </p:nvSpPr>
        <p:spPr>
          <a:xfrm>
            <a:off x="13206571" y="4085689"/>
            <a:ext cx="6276737" cy="4096571"/>
          </a:xfrm>
          <a:prstGeom prst="rect">
            <a:avLst/>
          </a:prstGeom>
          <a:noFill/>
        </p:spPr>
        <p:txBody>
          <a:bodyPr wrap="square">
            <a:spAutoFit/>
          </a:bodyPr>
          <a:lstStyle/>
          <a:p>
            <a:pPr algn="l"/>
            <a:r>
              <a:rPr lang="es-ES" sz="2000" b="1" dirty="0">
                <a:solidFill>
                  <a:srgbClr val="C00000"/>
                </a:solidFill>
                <a:latin typeface="Tahoma" panose="020B0604030504040204" pitchFamily="34" charset="0"/>
                <a:ea typeface="Tahoma" panose="020B0604030504040204" pitchFamily="34" charset="0"/>
                <a:cs typeface="Tahoma" panose="020B0604030504040204" pitchFamily="34" charset="0"/>
              </a:rPr>
              <a:t>Pablo Iglesias y el PSOE ante los conflictos militares de la época</a:t>
            </a:r>
          </a:p>
          <a:p>
            <a:pPr algn="l"/>
            <a:endParaRPr lang="es-ES" sz="2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just">
              <a:lnSpc>
                <a:spcPct val="125000"/>
              </a:lnSpc>
              <a:spcAft>
                <a:spcPts val="1000"/>
              </a:spcAft>
              <a:buNone/>
            </a:pPr>
            <a:r>
              <a:rPr lang="es-ES" sz="1700" dirty="0">
                <a:effectLst/>
                <a:latin typeface="Century Gothic" panose="020B0502020202020204" pitchFamily="34" charset="0"/>
                <a:ea typeface="MS Mincho" panose="02020609040205080304" pitchFamily="49" charset="-128"/>
                <a:cs typeface="Times New Roman" panose="02020603050405020304" pitchFamily="18" charset="0"/>
              </a:rPr>
              <a:t>	</a:t>
            </a:r>
            <a:r>
              <a:rPr lang="es-ES" dirty="0">
                <a:effectLst/>
                <a:latin typeface="Century Gothic" panose="020B0502020202020204" pitchFamily="34" charset="0"/>
                <a:ea typeface="MS Mincho" panose="02020609040205080304" pitchFamily="49" charset="-128"/>
                <a:cs typeface="Times New Roman" panose="02020603050405020304" pitchFamily="18" charset="0"/>
              </a:rPr>
              <a:t>Pablo Iglesias y el PSOE mantuvieron una postura firmemente crítica frente a las guerras que marcaron el cambio de siglo. Durante los conflictos de </a:t>
            </a:r>
            <a:r>
              <a:rPr lang="es-ES" b="1"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Cuba y Filipinas (1895–1898),</a:t>
            </a:r>
            <a:r>
              <a:rPr lang="es-ES" dirty="0">
                <a:effectLst/>
                <a:latin typeface="Century Gothic" panose="020B0502020202020204" pitchFamily="34" charset="0"/>
                <a:ea typeface="MS Mincho" panose="02020609040205080304" pitchFamily="49" charset="-128"/>
                <a:cs typeface="Times New Roman" panose="02020603050405020304" pitchFamily="18" charset="0"/>
              </a:rPr>
              <a:t> denunciaron el carácter </a:t>
            </a:r>
            <a:r>
              <a:rPr lang="es-ES" b="1"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colonial y clasista </a:t>
            </a:r>
            <a:r>
              <a:rPr lang="es-ES" dirty="0">
                <a:effectLst/>
                <a:latin typeface="Century Gothic" panose="020B0502020202020204" pitchFamily="34" charset="0"/>
                <a:ea typeface="MS Mincho" panose="02020609040205080304" pitchFamily="49" charset="-128"/>
                <a:cs typeface="Times New Roman" panose="02020603050405020304" pitchFamily="18" charset="0"/>
              </a:rPr>
              <a:t>de una guerra sostenida por intereses económicos ajenos al pueblo, condenando especialmente el injusto sistema de </a:t>
            </a:r>
            <a:r>
              <a:rPr lang="es-ES" b="1"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redención en metálico</a:t>
            </a:r>
            <a:r>
              <a:rPr lang="es-ES" dirty="0">
                <a:effectLst/>
                <a:latin typeface="Century Gothic" panose="020B0502020202020204" pitchFamily="34" charset="0"/>
                <a:ea typeface="MS Mincho" panose="02020609040205080304" pitchFamily="49" charset="-128"/>
                <a:cs typeface="Times New Roman" panose="02020603050405020304" pitchFamily="18" charset="0"/>
              </a:rPr>
              <a:t>, que permitía a los ricos evitar el servicio militar mientras los obreros eran enviados al frente. </a:t>
            </a:r>
          </a:p>
        </p:txBody>
      </p:sp>
      <p:cxnSp>
        <p:nvCxnSpPr>
          <p:cNvPr id="29" name="Conector recto 28">
            <a:extLst>
              <a:ext uri="{FF2B5EF4-FFF2-40B4-BE49-F238E27FC236}">
                <a16:creationId xmlns:a16="http://schemas.microsoft.com/office/drawing/2014/main" id="{6D0AEA01-8615-27EF-20E0-8A42601CB4B3}"/>
              </a:ext>
            </a:extLst>
          </p:cNvPr>
          <p:cNvCxnSpPr/>
          <p:nvPr/>
        </p:nvCxnSpPr>
        <p:spPr>
          <a:xfrm>
            <a:off x="298450" y="14816800"/>
            <a:ext cx="1915951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Conector recto 29">
            <a:extLst>
              <a:ext uri="{FF2B5EF4-FFF2-40B4-BE49-F238E27FC236}">
                <a16:creationId xmlns:a16="http://schemas.microsoft.com/office/drawing/2014/main" id="{6F907DBF-0F2A-729F-DA55-5D5CC700CFCD}"/>
              </a:ext>
            </a:extLst>
          </p:cNvPr>
          <p:cNvCxnSpPr/>
          <p:nvPr/>
        </p:nvCxnSpPr>
        <p:spPr>
          <a:xfrm>
            <a:off x="298450" y="3589824"/>
            <a:ext cx="19159518" cy="0"/>
          </a:xfrm>
          <a:prstGeom prst="line">
            <a:avLst/>
          </a:prstGeom>
        </p:spPr>
        <p:style>
          <a:lnRef idx="1">
            <a:schemeClr val="accent2"/>
          </a:lnRef>
          <a:fillRef idx="0">
            <a:schemeClr val="accent2"/>
          </a:fillRef>
          <a:effectRef idx="0">
            <a:schemeClr val="accent2"/>
          </a:effectRef>
          <a:fontRef idx="minor">
            <a:schemeClr val="tx1"/>
          </a:fontRef>
        </p:style>
      </p:cxnSp>
      <p:sp>
        <p:nvSpPr>
          <p:cNvPr id="31" name="Rectángulo redondeado 25">
            <a:extLst>
              <a:ext uri="{FF2B5EF4-FFF2-40B4-BE49-F238E27FC236}">
                <a16:creationId xmlns:a16="http://schemas.microsoft.com/office/drawing/2014/main" id="{EEAE8B3F-B888-F995-BE6A-3A4E7163B7ED}"/>
              </a:ext>
            </a:extLst>
          </p:cNvPr>
          <p:cNvSpPr/>
          <p:nvPr/>
        </p:nvSpPr>
        <p:spPr>
          <a:xfrm>
            <a:off x="15460075" y="13484225"/>
            <a:ext cx="3997893" cy="1250367"/>
          </a:xfrm>
          <a:prstGeom prst="roundRect">
            <a:avLst>
              <a:gd name="adj" fmla="val 10881"/>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lumMod val="95000"/>
                </a:schemeClr>
              </a:solidFill>
            </a:endParaRPr>
          </a:p>
        </p:txBody>
      </p:sp>
      <p:sp>
        <p:nvSpPr>
          <p:cNvPr id="32" name="object 35">
            <a:extLst>
              <a:ext uri="{FF2B5EF4-FFF2-40B4-BE49-F238E27FC236}">
                <a16:creationId xmlns:a16="http://schemas.microsoft.com/office/drawing/2014/main" id="{04FFEDFF-2943-4D69-5D5E-B9F6C27E0496}"/>
              </a:ext>
            </a:extLst>
          </p:cNvPr>
          <p:cNvSpPr txBox="1"/>
          <p:nvPr/>
        </p:nvSpPr>
        <p:spPr>
          <a:xfrm>
            <a:off x="15767050" y="13563821"/>
            <a:ext cx="850900" cy="184666"/>
          </a:xfrm>
          <a:prstGeom prst="rect">
            <a:avLst/>
          </a:prstGeom>
        </p:spPr>
        <p:txBody>
          <a:bodyPr vert="horz" wrap="square" lIns="0" tIns="15240" rIns="0" bIns="0" rtlCol="0">
            <a:spAutoFit/>
          </a:bodyPr>
          <a:lstStyle/>
          <a:p>
            <a:pPr marL="12700">
              <a:lnSpc>
                <a:spcPct val="100000"/>
              </a:lnSpc>
              <a:spcBef>
                <a:spcPts val="120"/>
              </a:spcBef>
            </a:pPr>
            <a:r>
              <a:rPr sz="1100" b="1" spc="95" dirty="0">
                <a:solidFill>
                  <a:srgbClr val="B10039"/>
                </a:solidFill>
                <a:latin typeface="Trebuchet MS"/>
                <a:cs typeface="Trebuchet MS"/>
              </a:rPr>
              <a:t>IMÁGENES:</a:t>
            </a:r>
            <a:endParaRPr sz="1100" dirty="0">
              <a:latin typeface="Trebuchet MS"/>
              <a:cs typeface="Trebuchet MS"/>
            </a:endParaRPr>
          </a:p>
        </p:txBody>
      </p:sp>
      <p:sp>
        <p:nvSpPr>
          <p:cNvPr id="33" name="object 36">
            <a:extLst>
              <a:ext uri="{FF2B5EF4-FFF2-40B4-BE49-F238E27FC236}">
                <a16:creationId xmlns:a16="http://schemas.microsoft.com/office/drawing/2014/main" id="{5ADD7840-0865-E92F-38AF-5BA2894101BF}"/>
              </a:ext>
            </a:extLst>
          </p:cNvPr>
          <p:cNvSpPr txBox="1"/>
          <p:nvPr/>
        </p:nvSpPr>
        <p:spPr>
          <a:xfrm>
            <a:off x="15546436" y="13846989"/>
            <a:ext cx="3893089" cy="819007"/>
          </a:xfrm>
          <a:prstGeom prst="rect">
            <a:avLst/>
          </a:prstGeom>
        </p:spPr>
        <p:txBody>
          <a:bodyPr vert="horz" wrap="square" lIns="0" tIns="12700" rIns="0" bIns="0" rtlCol="0">
            <a:spAutoFit/>
          </a:bodyPr>
          <a:lstStyle/>
          <a:p>
            <a:pPr marL="240666" marR="19050" indent="-228600">
              <a:lnSpc>
                <a:spcPct val="150000"/>
              </a:lnSpc>
              <a:spcBef>
                <a:spcPts val="100"/>
              </a:spcBef>
              <a:buAutoNum type="arabicPeriod"/>
              <a:tabLst>
                <a:tab pos="267970" algn="l"/>
              </a:tabLst>
            </a:pPr>
            <a:r>
              <a:rPr lang="es-ES" sz="1200" dirty="0">
                <a:latin typeface="Tahoma" panose="020B0604030504040204" pitchFamily="34" charset="0"/>
                <a:ea typeface="Tahoma" panose="020B0604030504040204" pitchFamily="34" charset="0"/>
                <a:cs typeface="Tahoma" panose="020B0604030504040204" pitchFamily="34" charset="0"/>
              </a:rPr>
              <a:t>Imagen de Pablo Iglesias en un mitin en favor de los presos de la Semana Trágica. UGT.</a:t>
            </a:r>
          </a:p>
          <a:p>
            <a:pPr marL="240666" marR="19050" indent="-228600">
              <a:lnSpc>
                <a:spcPct val="150000"/>
              </a:lnSpc>
              <a:spcBef>
                <a:spcPts val="100"/>
              </a:spcBef>
              <a:buAutoNum type="arabicPeriod"/>
              <a:tabLst>
                <a:tab pos="267970" algn="l"/>
              </a:tabLst>
            </a:pPr>
            <a:r>
              <a:rPr lang="es-ES" sz="1200" spc="-45" dirty="0">
                <a:latin typeface="Tahoma" panose="020B0604030504040204" pitchFamily="34" charset="0"/>
                <a:ea typeface="Tahoma" panose="020B0604030504040204" pitchFamily="34" charset="0"/>
                <a:cs typeface="Tahoma" panose="020B0604030504040204" pitchFamily="34" charset="0"/>
              </a:rPr>
              <a:t>Guerra de Marruecos . Desastre del Barranco del Lobo. </a:t>
            </a:r>
            <a:endParaRPr sz="1200" dirty="0">
              <a:latin typeface="Tahoma" panose="020B0604030504040204" pitchFamily="34" charset="0"/>
              <a:ea typeface="Tahoma" panose="020B0604030504040204" pitchFamily="34" charset="0"/>
              <a:cs typeface="Tahoma" panose="020B0604030504040204" pitchFamily="34" charset="0"/>
            </a:endParaRPr>
          </a:p>
        </p:txBody>
      </p:sp>
      <p:grpSp>
        <p:nvGrpSpPr>
          <p:cNvPr id="4" name="object 20">
            <a:extLst>
              <a:ext uri="{FF2B5EF4-FFF2-40B4-BE49-F238E27FC236}">
                <a16:creationId xmlns:a16="http://schemas.microsoft.com/office/drawing/2014/main" id="{A218B400-2453-9E98-263C-087336E24C04}"/>
              </a:ext>
            </a:extLst>
          </p:cNvPr>
          <p:cNvGrpSpPr/>
          <p:nvPr/>
        </p:nvGrpSpPr>
        <p:grpSpPr>
          <a:xfrm>
            <a:off x="7466394" y="5179956"/>
            <a:ext cx="5412413" cy="3699433"/>
            <a:chOff x="5800924" y="3697916"/>
            <a:chExt cx="8422640" cy="4471035"/>
          </a:xfrm>
        </p:grpSpPr>
        <p:pic>
          <p:nvPicPr>
            <p:cNvPr id="6" name="object 21">
              <a:extLst>
                <a:ext uri="{FF2B5EF4-FFF2-40B4-BE49-F238E27FC236}">
                  <a16:creationId xmlns:a16="http://schemas.microsoft.com/office/drawing/2014/main" id="{043D8A1E-A03A-8A1C-D16F-F5CCC0931F13}"/>
                </a:ext>
              </a:extLst>
            </p:cNvPr>
            <p:cNvPicPr/>
            <p:nvPr/>
          </p:nvPicPr>
          <p:blipFill>
            <a:blip r:embed="rId5" cstate="print"/>
            <a:stretch>
              <a:fillRect/>
            </a:stretch>
          </p:blipFill>
          <p:spPr>
            <a:xfrm>
              <a:off x="5800924" y="3697916"/>
              <a:ext cx="8422249" cy="4470710"/>
            </a:xfrm>
            <a:prstGeom prst="rect">
              <a:avLst/>
            </a:prstGeom>
            <a:ln>
              <a:noFill/>
            </a:ln>
            <a:effectLst>
              <a:outerShdw blurRad="292100" dist="139700" dir="2700000" algn="tl" rotWithShape="0">
                <a:srgbClr val="333333">
                  <a:alpha val="65000"/>
                </a:srgbClr>
              </a:outerShdw>
            </a:effectLst>
          </p:spPr>
        </p:pic>
        <p:pic>
          <p:nvPicPr>
            <p:cNvPr id="7" name="object 22">
              <a:extLst>
                <a:ext uri="{FF2B5EF4-FFF2-40B4-BE49-F238E27FC236}">
                  <a16:creationId xmlns:a16="http://schemas.microsoft.com/office/drawing/2014/main" id="{65601CD4-3A26-E1E4-C641-E4B893CB3B50}"/>
                </a:ext>
              </a:extLst>
            </p:cNvPr>
            <p:cNvPicPr/>
            <p:nvPr/>
          </p:nvPicPr>
          <p:blipFill>
            <a:blip r:embed="rId6" cstate="print"/>
            <a:stretch>
              <a:fillRect/>
            </a:stretch>
          </p:blipFill>
          <p:spPr>
            <a:xfrm>
              <a:off x="5805893" y="3702745"/>
              <a:ext cx="8385290" cy="4433747"/>
            </a:xfrm>
            <a:prstGeom prst="rect">
              <a:avLst/>
            </a:prstGeom>
            <a:ln>
              <a:noFill/>
            </a:ln>
            <a:effectLst>
              <a:outerShdw blurRad="292100" dist="139700" dir="2700000" algn="tl" rotWithShape="0">
                <a:srgbClr val="333333">
                  <a:alpha val="65000"/>
                </a:srgbClr>
              </a:outerShdw>
            </a:effectLst>
          </p:spPr>
        </p:pic>
      </p:grpSp>
      <p:sp>
        <p:nvSpPr>
          <p:cNvPr id="9" name="CuadroTexto 8">
            <a:extLst>
              <a:ext uri="{FF2B5EF4-FFF2-40B4-BE49-F238E27FC236}">
                <a16:creationId xmlns:a16="http://schemas.microsoft.com/office/drawing/2014/main" id="{DB255B51-B2AA-A3ED-5ABC-35F1D6D17406}"/>
              </a:ext>
            </a:extLst>
          </p:cNvPr>
          <p:cNvSpPr txBox="1"/>
          <p:nvPr/>
        </p:nvSpPr>
        <p:spPr>
          <a:xfrm>
            <a:off x="13238064" y="8321095"/>
            <a:ext cx="6276737" cy="4905574"/>
          </a:xfrm>
          <a:prstGeom prst="rect">
            <a:avLst/>
          </a:prstGeom>
          <a:noFill/>
        </p:spPr>
        <p:txBody>
          <a:bodyPr wrap="square">
            <a:spAutoFit/>
          </a:bodyPr>
          <a:lstStyle/>
          <a:p>
            <a:pPr algn="just">
              <a:lnSpc>
                <a:spcPct val="125000"/>
              </a:lnSpc>
            </a:pPr>
            <a:r>
              <a:rPr lang="es-ES" sz="1800" dirty="0">
                <a:effectLst/>
                <a:latin typeface="Century Gothic" panose="020B0502020202020204" pitchFamily="34" charset="0"/>
                <a:ea typeface="MS Mincho" panose="02020609040205080304" pitchFamily="49" charset="-128"/>
                <a:cs typeface="Times New Roman" panose="02020603050405020304" pitchFamily="18" charset="0"/>
              </a:rPr>
              <a:t>	</a:t>
            </a:r>
            <a:r>
              <a:rPr lang="es-ES" dirty="0">
                <a:effectLst/>
                <a:latin typeface="Century Gothic" panose="020B0502020202020204" pitchFamily="34" charset="0"/>
                <a:ea typeface="MS Mincho" panose="02020609040205080304" pitchFamily="49" charset="-128"/>
                <a:cs typeface="Times New Roman" panose="02020603050405020304" pitchFamily="18" charset="0"/>
              </a:rPr>
              <a:t>Una actitud similar mantuvo ante la </a:t>
            </a:r>
            <a:r>
              <a:rPr lang="es-ES" b="1"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guerra de Marruecos</a:t>
            </a:r>
            <a:r>
              <a:rPr lang="es-ES" dirty="0">
                <a:effectLst/>
                <a:latin typeface="Century Gothic" panose="020B0502020202020204" pitchFamily="34" charset="0"/>
                <a:ea typeface="MS Mincho" panose="02020609040205080304" pitchFamily="49" charset="-128"/>
                <a:cs typeface="Times New Roman" panose="02020603050405020304" pitchFamily="18" charset="0"/>
              </a:rPr>
              <a:t>, considerada un conflicto al servicio de grandes compañías mineras y del prestigio del régimen. En este contexto, Iglesias defendió que la misión del socialismo no era apoyar aventuras militares, sino proteger la vida y los recursos de la clase trabajadora. Ante la </a:t>
            </a:r>
            <a:r>
              <a:rPr lang="es-ES" b="1"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Primera Guerra Mundial</a:t>
            </a:r>
            <a:r>
              <a:rPr lang="es-ES"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 </a:t>
            </a:r>
            <a:r>
              <a:rPr lang="es-ES" dirty="0">
                <a:effectLst/>
                <a:latin typeface="Century Gothic" panose="020B0502020202020204" pitchFamily="34" charset="0"/>
                <a:ea typeface="MS Mincho" panose="02020609040205080304" pitchFamily="49" charset="-128"/>
                <a:cs typeface="Times New Roman" panose="02020603050405020304" pitchFamily="18" charset="0"/>
              </a:rPr>
              <a:t>el PSOE sostuvo una posición </a:t>
            </a:r>
            <a:r>
              <a:rPr lang="es-ES" b="1"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neutralista</a:t>
            </a:r>
            <a:r>
              <a:rPr lang="es-ES"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 </a:t>
            </a:r>
            <a:r>
              <a:rPr lang="es-ES" dirty="0">
                <a:effectLst/>
                <a:latin typeface="Century Gothic" panose="020B0502020202020204" pitchFamily="34" charset="0"/>
                <a:ea typeface="MS Mincho" panose="02020609040205080304" pitchFamily="49" charset="-128"/>
                <a:cs typeface="Times New Roman" panose="02020603050405020304" pitchFamily="18" charset="0"/>
              </a:rPr>
              <a:t>contraria al militarismo europeo y al sacrificio masivo de la población obrera en una contienda ajena a sus intereses. En conjunto, su postura se basó siempre en el </a:t>
            </a:r>
            <a:r>
              <a:rPr lang="es-ES" b="1"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antimilitarismo, el internacionalismo obrero </a:t>
            </a:r>
            <a:r>
              <a:rPr lang="es-ES" dirty="0">
                <a:effectLst/>
                <a:latin typeface="Century Gothic" panose="020B0502020202020204" pitchFamily="34" charset="0"/>
                <a:ea typeface="MS Mincho" panose="02020609040205080304" pitchFamily="49" charset="-128"/>
                <a:cs typeface="Times New Roman" panose="02020603050405020304" pitchFamily="18" charset="0"/>
              </a:rPr>
              <a:t>y la defensa del derecho de los pueblos a decidir su propio destino.</a:t>
            </a:r>
            <a:endParaRPr lang="es-ES" dirty="0"/>
          </a:p>
        </p:txBody>
      </p:sp>
      <p:pic>
        <p:nvPicPr>
          <p:cNvPr id="1026" name="Picture 2" descr="Desastre del Barranco del Lobo - Wikipedia, la enciclopedia libre">
            <a:extLst>
              <a:ext uri="{FF2B5EF4-FFF2-40B4-BE49-F238E27FC236}">
                <a16:creationId xmlns:a16="http://schemas.microsoft.com/office/drawing/2014/main" id="{0A753786-244B-2472-644F-F1B1DF0C892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98" b="542"/>
          <a:stretch>
            <a:fillRect/>
          </a:stretch>
        </p:blipFill>
        <p:spPr bwMode="auto">
          <a:xfrm>
            <a:off x="7505697" y="9846635"/>
            <a:ext cx="5412413" cy="38661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object 19">
            <a:extLst>
              <a:ext uri="{FF2B5EF4-FFF2-40B4-BE49-F238E27FC236}">
                <a16:creationId xmlns:a16="http://schemas.microsoft.com/office/drawing/2014/main" id="{FF403588-35CF-C970-69CF-26AE023A33A2}"/>
              </a:ext>
            </a:extLst>
          </p:cNvPr>
          <p:cNvSpPr txBox="1"/>
          <p:nvPr/>
        </p:nvSpPr>
        <p:spPr>
          <a:xfrm>
            <a:off x="7651254" y="4842432"/>
            <a:ext cx="340995" cy="383540"/>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sz="750" spc="-50" dirty="0">
                <a:solidFill>
                  <a:srgbClr val="FFFFFF"/>
                </a:solidFill>
                <a:latin typeface="Arial Black"/>
                <a:cs typeface="Arial Black"/>
              </a:rPr>
              <a:t>1</a:t>
            </a:r>
            <a:endParaRPr sz="750" dirty="0">
              <a:latin typeface="Arial Black"/>
              <a:cs typeface="Arial Black"/>
            </a:endParaRPr>
          </a:p>
        </p:txBody>
      </p:sp>
      <p:sp>
        <p:nvSpPr>
          <p:cNvPr id="3" name="object 19">
            <a:extLst>
              <a:ext uri="{FF2B5EF4-FFF2-40B4-BE49-F238E27FC236}">
                <a16:creationId xmlns:a16="http://schemas.microsoft.com/office/drawing/2014/main" id="{116190F6-44D3-335C-B853-C6A83BDE44B5}"/>
              </a:ext>
            </a:extLst>
          </p:cNvPr>
          <p:cNvSpPr txBox="1"/>
          <p:nvPr/>
        </p:nvSpPr>
        <p:spPr>
          <a:xfrm>
            <a:off x="7651253" y="9613761"/>
            <a:ext cx="340995" cy="383540"/>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sz="750" spc="-50" dirty="0">
                <a:solidFill>
                  <a:srgbClr val="FFFFFF"/>
                </a:solidFill>
                <a:latin typeface="Arial Black"/>
                <a:cs typeface="Arial Black"/>
              </a:rPr>
              <a:t>1</a:t>
            </a:r>
            <a:endParaRPr sz="750" dirty="0">
              <a:latin typeface="Arial Black"/>
              <a:cs typeface="Arial Black"/>
            </a:endParaRPr>
          </a:p>
        </p:txBody>
      </p:sp>
    </p:spTree>
    <p:extLst>
      <p:ext uri="{BB962C8B-B14F-4D97-AF65-F5344CB8AC3E}">
        <p14:creationId xmlns:p14="http://schemas.microsoft.com/office/powerpoint/2010/main" val="2903524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BAF6C-9B00-64A1-2675-B84B6A3356BE}"/>
            </a:ext>
          </a:extLst>
        </p:cNvPr>
        <p:cNvGrpSpPr/>
        <p:nvPr/>
      </p:nvGrpSpPr>
      <p:grpSpPr>
        <a:xfrm>
          <a:off x="0" y="0"/>
          <a:ext cx="0" cy="0"/>
          <a:chOff x="0" y="0"/>
          <a:chExt cx="0" cy="0"/>
        </a:xfrm>
      </p:grpSpPr>
      <p:sp>
        <p:nvSpPr>
          <p:cNvPr id="15" name="CuadroTexto 14">
            <a:extLst>
              <a:ext uri="{FF2B5EF4-FFF2-40B4-BE49-F238E27FC236}">
                <a16:creationId xmlns:a16="http://schemas.microsoft.com/office/drawing/2014/main" id="{43B06AAF-88B1-BD61-920D-4394DA0139B6}"/>
              </a:ext>
            </a:extLst>
          </p:cNvPr>
          <p:cNvSpPr txBox="1"/>
          <p:nvPr/>
        </p:nvSpPr>
        <p:spPr>
          <a:xfrm>
            <a:off x="10576499" y="9059658"/>
            <a:ext cx="8975284" cy="3591945"/>
          </a:xfrm>
          <a:prstGeom prst="rect">
            <a:avLst/>
          </a:prstGeom>
          <a:noFill/>
        </p:spPr>
        <p:txBody>
          <a:bodyPr wrap="square">
            <a:spAutoFit/>
          </a:bodyPr>
          <a:lstStyle/>
          <a:p>
            <a:pPr algn="just">
              <a:lnSpc>
                <a:spcPct val="150000"/>
              </a:lnSpc>
              <a:spcAft>
                <a:spcPts val="1000"/>
              </a:spcAft>
              <a:buNone/>
            </a:pPr>
            <a:r>
              <a:rPr lang="es-ES" sz="20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La Segunda Internacional</a:t>
            </a:r>
          </a:p>
          <a:p>
            <a:pPr algn="just">
              <a:lnSpc>
                <a:spcPct val="125000"/>
              </a:lnSpc>
              <a:spcAft>
                <a:spcPts val="1000"/>
              </a:spcAft>
              <a:buNone/>
            </a:pPr>
            <a:r>
              <a:rPr lang="en-US" sz="1700" dirty="0">
                <a:effectLst/>
                <a:latin typeface="Century Gothic" panose="020B0502020202020204" pitchFamily="34" charset="0"/>
                <a:ea typeface="MS Mincho" panose="02020609040205080304" pitchFamily="49" charset="-128"/>
                <a:cs typeface="Times New Roman" panose="02020603050405020304" pitchFamily="18" charset="0"/>
              </a:rPr>
              <a:t>	En el ámbito de la </a:t>
            </a:r>
            <a:r>
              <a:rPr lang="en-US" sz="1700" b="1"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Segunda Internacional</a:t>
            </a:r>
            <a:r>
              <a:rPr lang="en-US" sz="1700" dirty="0">
                <a:effectLst/>
                <a:latin typeface="Century Gothic" panose="020B0502020202020204" pitchFamily="34" charset="0"/>
                <a:ea typeface="MS Mincho" panose="02020609040205080304" pitchFamily="49" charset="-128"/>
                <a:cs typeface="Times New Roman" panose="02020603050405020304" pitchFamily="18" charset="0"/>
              </a:rPr>
              <a:t>, Pablo Iglesias se mantuvo alineado con el socialismo marxista clásico, apoyando la idea de la solidaridad internacional de los trabajadores y la acción política organizada a través de partidos obreros; sin embargo, su práctica política en España tendió a ser más gradualista que revolucionaria. La posterior aparición de la </a:t>
            </a:r>
            <a:r>
              <a:rPr lang="en-US" sz="1700" b="1"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Tercera Internacional </a:t>
            </a:r>
            <a:r>
              <a:rPr lang="en-US" sz="1700" dirty="0">
                <a:effectLst/>
                <a:latin typeface="Century Gothic" panose="020B0502020202020204" pitchFamily="34" charset="0"/>
                <a:ea typeface="MS Mincho" panose="02020609040205080304" pitchFamily="49" charset="-128"/>
                <a:cs typeface="Times New Roman" panose="02020603050405020304" pitchFamily="18" charset="0"/>
              </a:rPr>
              <a:t>y el bolchevismo, tras la revolución rusa, la contempló con cautela y distancia: rechazó el recurso sistemático a la violencia y a la organización centralizada que proponía el comunismo, reafirmándose en el </a:t>
            </a:r>
            <a:r>
              <a:rPr lang="en-US" sz="1700" dirty="0" err="1">
                <a:effectLst/>
                <a:latin typeface="Century Gothic" panose="020B0502020202020204" pitchFamily="34" charset="0"/>
                <a:ea typeface="MS Mincho" panose="02020609040205080304" pitchFamily="49" charset="-128"/>
                <a:cs typeface="Times New Roman" panose="02020603050405020304" pitchFamily="18" charset="0"/>
              </a:rPr>
              <a:t>socialismo</a:t>
            </a:r>
            <a:r>
              <a:rPr lang="en-US" sz="1700" dirty="0">
                <a:effectLst/>
                <a:latin typeface="Century Gothic" panose="020B0502020202020204" pitchFamily="34" charset="0"/>
                <a:ea typeface="MS Mincho" panose="02020609040205080304" pitchFamily="49" charset="-128"/>
                <a:cs typeface="Times New Roman" panose="02020603050405020304" pitchFamily="18" charset="0"/>
              </a:rPr>
              <a:t> </a:t>
            </a:r>
            <a:r>
              <a:rPr lang="en-US" sz="1700" dirty="0" err="1">
                <a:effectLst/>
                <a:latin typeface="Century Gothic" panose="020B0502020202020204" pitchFamily="34" charset="0"/>
                <a:ea typeface="MS Mincho" panose="02020609040205080304" pitchFamily="49" charset="-128"/>
                <a:cs typeface="Times New Roman" panose="02020603050405020304" pitchFamily="18" charset="0"/>
              </a:rPr>
              <a:t>democrático</a:t>
            </a:r>
            <a:r>
              <a:rPr lang="en-US" sz="1700" dirty="0">
                <a:effectLst/>
                <a:latin typeface="Century Gothic" panose="020B0502020202020204" pitchFamily="34" charset="0"/>
                <a:ea typeface="MS Mincho" panose="02020609040205080304" pitchFamily="49" charset="-128"/>
                <a:cs typeface="Times New Roman" panose="02020603050405020304" pitchFamily="18" charset="0"/>
              </a:rPr>
              <a:t> y </a:t>
            </a:r>
            <a:r>
              <a:rPr lang="en-US" sz="1700" dirty="0" err="1">
                <a:effectLst/>
                <a:latin typeface="Century Gothic" panose="020B0502020202020204" pitchFamily="34" charset="0"/>
                <a:ea typeface="MS Mincho" panose="02020609040205080304" pitchFamily="49" charset="-128"/>
                <a:cs typeface="Times New Roman" panose="02020603050405020304" pitchFamily="18" charset="0"/>
              </a:rPr>
              <a:t>permaneciendo</a:t>
            </a:r>
            <a:r>
              <a:rPr lang="en-US" sz="1700" dirty="0">
                <a:effectLst/>
                <a:latin typeface="Century Gothic" panose="020B0502020202020204" pitchFamily="34" charset="0"/>
                <a:ea typeface="MS Mincho" panose="02020609040205080304" pitchFamily="49" charset="-128"/>
                <a:cs typeface="Times New Roman" panose="02020603050405020304" pitchFamily="18" charset="0"/>
              </a:rPr>
              <a:t> </a:t>
            </a:r>
            <a:r>
              <a:rPr lang="en-US" sz="1700" dirty="0" err="1">
                <a:effectLst/>
                <a:latin typeface="Century Gothic" panose="020B0502020202020204" pitchFamily="34" charset="0"/>
                <a:ea typeface="MS Mincho" panose="02020609040205080304" pitchFamily="49" charset="-128"/>
                <a:cs typeface="Times New Roman" panose="02020603050405020304" pitchFamily="18" charset="0"/>
              </a:rPr>
              <a:t>en</a:t>
            </a:r>
            <a:r>
              <a:rPr lang="en-US" sz="1700" dirty="0">
                <a:effectLst/>
                <a:latin typeface="Century Gothic" panose="020B0502020202020204" pitchFamily="34" charset="0"/>
                <a:ea typeface="MS Mincho" panose="02020609040205080304" pitchFamily="49" charset="-128"/>
                <a:cs typeface="Times New Roman" panose="02020603050405020304" pitchFamily="18" charset="0"/>
              </a:rPr>
              <a:t> la II Internacional </a:t>
            </a:r>
            <a:r>
              <a:rPr lang="en-US" sz="1700" dirty="0" err="1">
                <a:effectLst/>
                <a:latin typeface="Century Gothic" panose="020B0502020202020204" pitchFamily="34" charset="0"/>
                <a:ea typeface="MS Mincho" panose="02020609040205080304" pitchFamily="49" charset="-128"/>
                <a:cs typeface="Times New Roman" panose="02020603050405020304" pitchFamily="18" charset="0"/>
              </a:rPr>
              <a:t>Socalista</a:t>
            </a:r>
            <a:r>
              <a:rPr lang="en-US" sz="1700" dirty="0">
                <a:effectLst/>
                <a:latin typeface="Century Gothic" panose="020B0502020202020204" pitchFamily="34" charset="0"/>
                <a:ea typeface="MS Mincho" panose="02020609040205080304" pitchFamily="49" charset="-128"/>
                <a:cs typeface="Times New Roman" panose="02020603050405020304" pitchFamily="18" charset="0"/>
              </a:rPr>
              <a:t>.</a:t>
            </a:r>
            <a:endParaRPr lang="es-ES" sz="1700" dirty="0">
              <a:effectLst/>
              <a:latin typeface="Century Gothic" panose="020B0502020202020204" pitchFamily="34" charset="0"/>
              <a:ea typeface="MS Mincho" panose="02020609040205080304" pitchFamily="49" charset="-128"/>
              <a:cs typeface="Times New Roman" panose="02020603050405020304" pitchFamily="18" charset="0"/>
            </a:endParaRPr>
          </a:p>
        </p:txBody>
      </p:sp>
      <p:sp>
        <p:nvSpPr>
          <p:cNvPr id="26" name="Rectángulo redondeado 25">
            <a:extLst>
              <a:ext uri="{FF2B5EF4-FFF2-40B4-BE49-F238E27FC236}">
                <a16:creationId xmlns:a16="http://schemas.microsoft.com/office/drawing/2014/main" id="{240A8B22-432C-597F-258A-FA055B42FD2D}"/>
              </a:ext>
            </a:extLst>
          </p:cNvPr>
          <p:cNvSpPr/>
          <p:nvPr/>
        </p:nvSpPr>
        <p:spPr>
          <a:xfrm>
            <a:off x="11550091" y="12727514"/>
            <a:ext cx="7954784" cy="1802555"/>
          </a:xfrm>
          <a:prstGeom prst="roundRect">
            <a:avLst>
              <a:gd name="adj" fmla="val 10881"/>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lumMod val="95000"/>
                </a:schemeClr>
              </a:solidFill>
            </a:endParaRPr>
          </a:p>
        </p:txBody>
      </p:sp>
      <p:sp>
        <p:nvSpPr>
          <p:cNvPr id="35" name="object 35">
            <a:extLst>
              <a:ext uri="{FF2B5EF4-FFF2-40B4-BE49-F238E27FC236}">
                <a16:creationId xmlns:a16="http://schemas.microsoft.com/office/drawing/2014/main" id="{0F82DEE8-ECFE-006D-F05A-DB76132E3CA7}"/>
              </a:ext>
            </a:extLst>
          </p:cNvPr>
          <p:cNvSpPr txBox="1"/>
          <p:nvPr/>
        </p:nvSpPr>
        <p:spPr>
          <a:xfrm>
            <a:off x="11887198" y="12727514"/>
            <a:ext cx="1060452" cy="200055"/>
          </a:xfrm>
          <a:prstGeom prst="rect">
            <a:avLst/>
          </a:prstGeom>
        </p:spPr>
        <p:txBody>
          <a:bodyPr vert="horz" wrap="square" lIns="0" tIns="15240" rIns="0" bIns="0" rtlCol="0">
            <a:spAutoFit/>
          </a:bodyPr>
          <a:lstStyle/>
          <a:p>
            <a:pPr marL="12700">
              <a:lnSpc>
                <a:spcPct val="100000"/>
              </a:lnSpc>
              <a:spcBef>
                <a:spcPts val="120"/>
              </a:spcBef>
            </a:pPr>
            <a:r>
              <a:rPr sz="1200" b="1" spc="95" dirty="0">
                <a:solidFill>
                  <a:srgbClr val="B10039"/>
                </a:solidFill>
                <a:latin typeface="Trebuchet MS"/>
                <a:cs typeface="Trebuchet MS"/>
              </a:rPr>
              <a:t>IMÁGENES:</a:t>
            </a:r>
            <a:endParaRPr sz="1200" dirty="0">
              <a:latin typeface="Trebuchet MS"/>
              <a:cs typeface="Trebuchet MS"/>
            </a:endParaRPr>
          </a:p>
        </p:txBody>
      </p:sp>
      <p:sp>
        <p:nvSpPr>
          <p:cNvPr id="53" name="Content Placeholder 2">
            <a:extLst>
              <a:ext uri="{FF2B5EF4-FFF2-40B4-BE49-F238E27FC236}">
                <a16:creationId xmlns:a16="http://schemas.microsoft.com/office/drawing/2014/main" id="{E6A2943C-7025-4434-D1B2-DFCACCED5F00}"/>
              </a:ext>
            </a:extLst>
          </p:cNvPr>
          <p:cNvSpPr txBox="1">
            <a:spLocks/>
          </p:cNvSpPr>
          <p:nvPr/>
        </p:nvSpPr>
        <p:spPr>
          <a:xfrm>
            <a:off x="6496048" y="4457144"/>
            <a:ext cx="11633201" cy="3353663"/>
          </a:xfrm>
          <a:prstGeom prst="rect">
            <a:avLst/>
          </a:prstGeom>
        </p:spPr>
        <p:txBody>
          <a:bodyPr wrap="square" lIns="0" tIns="0" rIns="0" bIns="0">
            <a:noAutofit/>
          </a:bodyPr>
          <a:lstStyle>
            <a:lvl1pPr marL="0">
              <a:defRPr sz="1750" b="0" i="0">
                <a:solidFill>
                  <a:schemeClr val="tx1"/>
                </a:solidFill>
                <a:latin typeface="Trebuchet MS"/>
                <a:ea typeface="+mn-ea"/>
                <a:cs typeface="Trebuchet M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endParaRPr lang="es-ES" sz="2000" dirty="0">
              <a:latin typeface="Trebuchet MS" panose="020B0603020202020204" pitchFamily="34" charset="0"/>
            </a:endParaRPr>
          </a:p>
        </p:txBody>
      </p:sp>
      <p:pic>
        <p:nvPicPr>
          <p:cNvPr id="21" name="Imagen 20">
            <a:extLst>
              <a:ext uri="{FF2B5EF4-FFF2-40B4-BE49-F238E27FC236}">
                <a16:creationId xmlns:a16="http://schemas.microsoft.com/office/drawing/2014/main" id="{FA010ECA-154A-EA96-841E-B4B6C45F0C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ChalkSketch/>
                    </a14:imgEffect>
                  </a14:imgLayer>
                </a14:imgProps>
              </a:ext>
            </a:extLst>
          </a:blip>
          <a:stretch>
            <a:fillRect/>
          </a:stretch>
        </p:blipFill>
        <p:spPr>
          <a:xfrm>
            <a:off x="16939399" y="33811"/>
            <a:ext cx="2518570" cy="3556013"/>
          </a:xfrm>
          <a:prstGeom prst="rect">
            <a:avLst/>
          </a:prstGeom>
          <a:ln>
            <a:noFill/>
          </a:ln>
        </p:spPr>
      </p:pic>
      <p:grpSp>
        <p:nvGrpSpPr>
          <p:cNvPr id="22" name="Grupo 21">
            <a:extLst>
              <a:ext uri="{FF2B5EF4-FFF2-40B4-BE49-F238E27FC236}">
                <a16:creationId xmlns:a16="http://schemas.microsoft.com/office/drawing/2014/main" id="{34C256EF-CE71-5A30-CDE8-A5E0C32DB61B}"/>
              </a:ext>
            </a:extLst>
          </p:cNvPr>
          <p:cNvGrpSpPr/>
          <p:nvPr/>
        </p:nvGrpSpPr>
        <p:grpSpPr>
          <a:xfrm>
            <a:off x="298450" y="-10102"/>
            <a:ext cx="2518570" cy="3599926"/>
            <a:chOff x="298450" y="-10102"/>
            <a:chExt cx="2518570" cy="3599926"/>
          </a:xfrm>
        </p:grpSpPr>
        <p:sp>
          <p:nvSpPr>
            <p:cNvPr id="23" name="Rectángulo 22">
              <a:extLst>
                <a:ext uri="{FF2B5EF4-FFF2-40B4-BE49-F238E27FC236}">
                  <a16:creationId xmlns:a16="http://schemas.microsoft.com/office/drawing/2014/main" id="{69342A71-9B30-55F7-5188-E98D9253A149}"/>
                </a:ext>
              </a:extLst>
            </p:cNvPr>
            <p:cNvSpPr/>
            <p:nvPr/>
          </p:nvSpPr>
          <p:spPr>
            <a:xfrm>
              <a:off x="298450" y="-10102"/>
              <a:ext cx="2518570" cy="3599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B23039"/>
                </a:solidFill>
              </a:endParaRPr>
            </a:p>
          </p:txBody>
        </p:sp>
        <p:pic>
          <p:nvPicPr>
            <p:cNvPr id="24" name="Imagen 23" descr="Texto&#10;&#10;El contenido generado por IA puede ser incorrecto.">
              <a:extLst>
                <a:ext uri="{FF2B5EF4-FFF2-40B4-BE49-F238E27FC236}">
                  <a16:creationId xmlns:a16="http://schemas.microsoft.com/office/drawing/2014/main" id="{B61E8AAA-9CD4-C34D-C870-26DEBD70DE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40" y="2612093"/>
              <a:ext cx="1746250" cy="859790"/>
            </a:xfrm>
            <a:prstGeom prst="rect">
              <a:avLst/>
            </a:prstGeom>
          </p:spPr>
        </p:pic>
        <p:sp>
          <p:nvSpPr>
            <p:cNvPr id="25" name="CuadroTexto 24">
              <a:extLst>
                <a:ext uri="{FF2B5EF4-FFF2-40B4-BE49-F238E27FC236}">
                  <a16:creationId xmlns:a16="http://schemas.microsoft.com/office/drawing/2014/main" id="{C72C0349-7D22-A58B-137F-B83302B6AD3B}"/>
                </a:ext>
              </a:extLst>
            </p:cNvPr>
            <p:cNvSpPr txBox="1"/>
            <p:nvPr/>
          </p:nvSpPr>
          <p:spPr>
            <a:xfrm>
              <a:off x="298450" y="176712"/>
              <a:ext cx="2412840" cy="830997"/>
            </a:xfrm>
            <a:prstGeom prst="rect">
              <a:avLst/>
            </a:prstGeom>
            <a:noFill/>
          </p:spPr>
          <p:txBody>
            <a:bodyPr wrap="none" rtlCol="0">
              <a:spAutoFit/>
            </a:bodyPr>
            <a:lstStyle/>
            <a:p>
              <a:pPr algn="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ABLO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I</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GLESIAS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OSSE</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Un siglo de su legado</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en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A</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lbacete</a:t>
              </a:r>
            </a:p>
          </p:txBody>
        </p:sp>
      </p:grpSp>
      <p:sp>
        <p:nvSpPr>
          <p:cNvPr id="8" name="Título 4">
            <a:extLst>
              <a:ext uri="{FF2B5EF4-FFF2-40B4-BE49-F238E27FC236}">
                <a16:creationId xmlns:a16="http://schemas.microsoft.com/office/drawing/2014/main" id="{9612D3E7-6234-6594-86F8-3F94FD4E6BD9}"/>
              </a:ext>
            </a:extLst>
          </p:cNvPr>
          <p:cNvSpPr>
            <a:spLocks noGrp="1"/>
          </p:cNvSpPr>
          <p:nvPr>
            <p:ph type="title"/>
          </p:nvPr>
        </p:nvSpPr>
        <p:spPr>
          <a:xfrm>
            <a:off x="4678737" y="1054752"/>
            <a:ext cx="10823496" cy="1708160"/>
          </a:xfrm>
        </p:spPr>
        <p:txBody>
          <a:bodyPr/>
          <a:lstStyle/>
          <a:p>
            <a:pPr algn="ctr"/>
            <a:r>
              <a:rPr lang="es-ES" sz="5600" dirty="0">
                <a:solidFill>
                  <a:srgbClr val="C00000"/>
                </a:solidFill>
                <a:effectLst>
                  <a:outerShdw blurRad="38100" dist="38100" dir="2700000" algn="tl">
                    <a:srgbClr val="000000">
                      <a:alpha val="43137"/>
                    </a:srgbClr>
                  </a:outerShdw>
                </a:effectLst>
              </a:rPr>
              <a:t>REPUBLICANISMO</a:t>
            </a:r>
            <a:br>
              <a:rPr lang="es-ES" sz="5600" dirty="0">
                <a:solidFill>
                  <a:srgbClr val="C00000"/>
                </a:solidFill>
                <a:effectLst>
                  <a:outerShdw blurRad="38100" dist="38100" dir="2700000" algn="tl">
                    <a:srgbClr val="000000">
                      <a:alpha val="43137"/>
                    </a:srgbClr>
                  </a:outerShdw>
                </a:effectLst>
              </a:rPr>
            </a:br>
            <a:r>
              <a:rPr lang="es-ES" sz="5600" dirty="0">
                <a:solidFill>
                  <a:srgbClr val="C00000"/>
                </a:solidFill>
                <a:effectLst>
                  <a:outerShdw blurRad="38100" dist="38100" dir="2700000" algn="tl">
                    <a:srgbClr val="000000">
                      <a:alpha val="43137"/>
                    </a:srgbClr>
                  </a:outerShdw>
                </a:effectLst>
              </a:rPr>
              <a:t>E INTERNACIONALISMO</a:t>
            </a:r>
          </a:p>
        </p:txBody>
      </p:sp>
      <p:sp>
        <p:nvSpPr>
          <p:cNvPr id="11" name="CuadroTexto 10">
            <a:extLst>
              <a:ext uri="{FF2B5EF4-FFF2-40B4-BE49-F238E27FC236}">
                <a16:creationId xmlns:a16="http://schemas.microsoft.com/office/drawing/2014/main" id="{97A9D4A1-78EC-6ECC-439B-F7AB614971CF}"/>
              </a:ext>
            </a:extLst>
          </p:cNvPr>
          <p:cNvSpPr txBox="1"/>
          <p:nvPr/>
        </p:nvSpPr>
        <p:spPr>
          <a:xfrm>
            <a:off x="243757" y="3951850"/>
            <a:ext cx="10048008" cy="6797951"/>
          </a:xfrm>
          <a:prstGeom prst="rect">
            <a:avLst/>
          </a:prstGeom>
          <a:noFill/>
        </p:spPr>
        <p:txBody>
          <a:bodyPr wrap="square">
            <a:spAutoFit/>
          </a:bodyPr>
          <a:lstStyle/>
          <a:p>
            <a:pPr algn="just">
              <a:lnSpc>
                <a:spcPct val="150000"/>
              </a:lnSpc>
              <a:spcAft>
                <a:spcPts val="1000"/>
              </a:spcAft>
              <a:buNone/>
            </a:pPr>
            <a:r>
              <a:rPr lang="es-ES" sz="20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Del reformismo obrero a la acción política: republicanismo, huelga de 1917 y debates internacionales</a:t>
            </a:r>
          </a:p>
          <a:p>
            <a:pPr algn="just">
              <a:lnSpc>
                <a:spcPct val="125000"/>
              </a:lnSpc>
              <a:spcAft>
                <a:spcPts val="1000"/>
              </a:spcAft>
              <a:buNone/>
            </a:pPr>
            <a:r>
              <a:rPr lang="es-ES" sz="1700" dirty="0">
                <a:effectLst/>
                <a:latin typeface="Century Gothic" panose="020B0502020202020204" pitchFamily="34" charset="0"/>
                <a:ea typeface="MS Mincho" panose="02020609040205080304" pitchFamily="49" charset="-128"/>
                <a:cs typeface="Times New Roman" panose="02020603050405020304" pitchFamily="18" charset="0"/>
              </a:rPr>
              <a:t>	Aunque Pablo Iglesias había desconfiado de los partidos republicanos burgueses, a comienzos del siglo XX comenzó a valorar las posibilidades de colaboración con ellos. La creciente conflictividad social, la cerrazón del sistema político y la necesidad de ampliar la representación parlamentaria llevaron a los socialistas a participar en la </a:t>
            </a:r>
            <a:r>
              <a:rPr lang="es-ES" sz="1700" b="1"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Conjunción Republicano-Socialista</a:t>
            </a:r>
            <a:r>
              <a:rPr lang="es-ES" sz="1700" dirty="0">
                <a:effectLst/>
                <a:latin typeface="Century Gothic" panose="020B0502020202020204" pitchFamily="34" charset="0"/>
                <a:ea typeface="MS Mincho" panose="02020609040205080304" pitchFamily="49" charset="-128"/>
                <a:cs typeface="Times New Roman" panose="02020603050405020304" pitchFamily="18" charset="0"/>
              </a:rPr>
              <a:t>, con la que Pablo Iglesias obtuvo, por primera vez, un escaño en 1910. Su republicanismo, sin embargo, mantuvo un carácter estratégico: consideraba que una futura república solo sería beneficiosa si estaba respaldada por un movimiento obrero organizado y fuerte, capaz de orientar las reformas hacia la justicia social.</a:t>
            </a:r>
          </a:p>
          <a:p>
            <a:pPr algn="just">
              <a:lnSpc>
                <a:spcPct val="125000"/>
              </a:lnSpc>
              <a:spcAft>
                <a:spcPts val="1000"/>
              </a:spcAft>
              <a:buNone/>
            </a:pPr>
            <a:r>
              <a:rPr lang="es-ES" sz="1700" dirty="0">
                <a:effectLst/>
                <a:latin typeface="Century Gothic" panose="020B0502020202020204" pitchFamily="34" charset="0"/>
                <a:ea typeface="MS Mincho" panose="02020609040205080304" pitchFamily="49" charset="-128"/>
                <a:cs typeface="Times New Roman" panose="02020603050405020304" pitchFamily="18" charset="0"/>
              </a:rPr>
              <a:t>	En estos años, las tensiones sociales no dejaron de crecer. El PSOE y la UGT participaron en la </a:t>
            </a:r>
            <a:r>
              <a:rPr lang="es-ES" sz="1700" b="1"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huelga general revolucionaria de agosto de 1917</a:t>
            </a:r>
            <a:r>
              <a:rPr lang="es-ES" sz="1700" dirty="0">
                <a:solidFill>
                  <a:srgbClr val="C00000"/>
                </a:solidFill>
                <a:effectLst/>
                <a:latin typeface="Century Gothic" panose="020B0502020202020204" pitchFamily="34" charset="0"/>
                <a:ea typeface="MS Mincho" panose="02020609040205080304" pitchFamily="49" charset="-128"/>
                <a:cs typeface="Times New Roman" panose="02020603050405020304" pitchFamily="18" charset="0"/>
              </a:rPr>
              <a:t>, </a:t>
            </a:r>
            <a:r>
              <a:rPr lang="es-ES" sz="1700" dirty="0">
                <a:effectLst/>
                <a:latin typeface="Century Gothic" panose="020B0502020202020204" pitchFamily="34" charset="0"/>
                <a:ea typeface="MS Mincho" panose="02020609040205080304" pitchFamily="49" charset="-128"/>
                <a:cs typeface="Times New Roman" panose="02020603050405020304" pitchFamily="18" charset="0"/>
              </a:rPr>
              <a:t>convocada como protesta contra la carestía de la vida, la falta de libertades y la crisis del régimen. Aunque no todos los socialistas coincidieron plenamente en los objetivos finales del movimiento, figuras como Pablo Iglesias defendieron la necesidad de una respuesta contundente ante la situación. La huelga fue reprimida con dureza: se produjeron cientos de detenciones, el comité de huelga —incluyendo a líderes socialistas— fue encarcelado y el movimiento obrero sufrió un fuerte retroceso. Este episodio marcó profundamente la estrategia socialista en adelante.</a:t>
            </a:r>
          </a:p>
        </p:txBody>
      </p:sp>
      <p:cxnSp>
        <p:nvCxnSpPr>
          <p:cNvPr id="28" name="Conector recto 27">
            <a:extLst>
              <a:ext uri="{FF2B5EF4-FFF2-40B4-BE49-F238E27FC236}">
                <a16:creationId xmlns:a16="http://schemas.microsoft.com/office/drawing/2014/main" id="{38CFF673-E050-5EA1-FF8B-B0FF61BC2F94}"/>
              </a:ext>
            </a:extLst>
          </p:cNvPr>
          <p:cNvCxnSpPr/>
          <p:nvPr/>
        </p:nvCxnSpPr>
        <p:spPr>
          <a:xfrm>
            <a:off x="19457968" y="176712"/>
            <a:ext cx="93814" cy="14640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E579890B-149A-2687-1C2F-199137B3C45B}"/>
              </a:ext>
            </a:extLst>
          </p:cNvPr>
          <p:cNvCxnSpPr/>
          <p:nvPr/>
        </p:nvCxnSpPr>
        <p:spPr>
          <a:xfrm>
            <a:off x="298450" y="14816800"/>
            <a:ext cx="1915951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1" name="Conector recto 30">
            <a:extLst>
              <a:ext uri="{FF2B5EF4-FFF2-40B4-BE49-F238E27FC236}">
                <a16:creationId xmlns:a16="http://schemas.microsoft.com/office/drawing/2014/main" id="{B868AC26-E801-BC0A-2B3D-72551D9C5183}"/>
              </a:ext>
            </a:extLst>
          </p:cNvPr>
          <p:cNvCxnSpPr/>
          <p:nvPr/>
        </p:nvCxnSpPr>
        <p:spPr>
          <a:xfrm>
            <a:off x="298450" y="3589824"/>
            <a:ext cx="19159518" cy="0"/>
          </a:xfrm>
          <a:prstGeom prst="line">
            <a:avLst/>
          </a:prstGeom>
        </p:spPr>
        <p:style>
          <a:lnRef idx="1">
            <a:schemeClr val="accent2"/>
          </a:lnRef>
          <a:fillRef idx="0">
            <a:schemeClr val="accent2"/>
          </a:fillRef>
          <a:effectRef idx="0">
            <a:schemeClr val="accent2"/>
          </a:effectRef>
          <a:fontRef idx="minor">
            <a:schemeClr val="tx1"/>
          </a:fontRef>
        </p:style>
      </p:cxnSp>
      <p:pic>
        <p:nvPicPr>
          <p:cNvPr id="2050" name="Picture 2">
            <a:extLst>
              <a:ext uri="{FF2B5EF4-FFF2-40B4-BE49-F238E27FC236}">
                <a16:creationId xmlns:a16="http://schemas.microsoft.com/office/drawing/2014/main" id="{A4930A3B-F5CA-20E5-FD41-B715CB5F21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0943" y="4348772"/>
            <a:ext cx="6428036" cy="4258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6EA6384C-BD77-220A-1932-AC32AB776F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2" y="10772173"/>
            <a:ext cx="5622049" cy="37578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A4B7F5F-B84D-3488-46AC-56FD22B61AC5}"/>
              </a:ext>
            </a:extLst>
          </p:cNvPr>
          <p:cNvSpPr txBox="1"/>
          <p:nvPr/>
        </p:nvSpPr>
        <p:spPr>
          <a:xfrm>
            <a:off x="11238231" y="13847106"/>
            <a:ext cx="6413550" cy="276999"/>
          </a:xfrm>
          <a:prstGeom prst="rect">
            <a:avLst/>
          </a:prstGeom>
          <a:noFill/>
        </p:spPr>
        <p:txBody>
          <a:bodyPr wrap="square">
            <a:spAutoFit/>
          </a:bodyPr>
          <a:lstStyle/>
          <a:p>
            <a:endParaRPr lang="es-ES" sz="1200" dirty="0">
              <a:latin typeface="Tahoma" panose="020B0604030504040204" pitchFamily="34" charset="0"/>
              <a:ea typeface="Tahoma" panose="020B0604030504040204" pitchFamily="34" charset="0"/>
              <a:cs typeface="Tahoma" panose="020B0604030504040204" pitchFamily="34" charset="0"/>
            </a:endParaRPr>
          </a:p>
        </p:txBody>
      </p:sp>
      <p:pic>
        <p:nvPicPr>
          <p:cNvPr id="6" name="Imagen 5">
            <a:extLst>
              <a:ext uri="{FF2B5EF4-FFF2-40B4-BE49-F238E27FC236}">
                <a16:creationId xmlns:a16="http://schemas.microsoft.com/office/drawing/2014/main" id="{C0E64CC7-2020-7C8A-3E3A-7FC3CD7BB9A5}"/>
              </a:ext>
            </a:extLst>
          </p:cNvPr>
          <p:cNvPicPr>
            <a:picLocks noChangeAspect="1"/>
          </p:cNvPicPr>
          <p:nvPr/>
        </p:nvPicPr>
        <p:blipFill>
          <a:blip r:embed="rId7"/>
          <a:stretch>
            <a:fillRect/>
          </a:stretch>
        </p:blipFill>
        <p:spPr>
          <a:xfrm>
            <a:off x="7487454" y="10772173"/>
            <a:ext cx="2398793" cy="373473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object 9">
            <a:extLst>
              <a:ext uri="{FF2B5EF4-FFF2-40B4-BE49-F238E27FC236}">
                <a16:creationId xmlns:a16="http://schemas.microsoft.com/office/drawing/2014/main" id="{B31E3594-13C1-4545-1E02-C77A74FA5DE5}"/>
              </a:ext>
            </a:extLst>
          </p:cNvPr>
          <p:cNvSpPr txBox="1"/>
          <p:nvPr/>
        </p:nvSpPr>
        <p:spPr>
          <a:xfrm>
            <a:off x="17867788" y="4177778"/>
            <a:ext cx="340995" cy="383540"/>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sz="750" spc="-50" dirty="0">
                <a:solidFill>
                  <a:srgbClr val="FFFFFF"/>
                </a:solidFill>
                <a:latin typeface="Arial Black"/>
                <a:cs typeface="Arial Black"/>
              </a:rPr>
              <a:t>1</a:t>
            </a:r>
            <a:endParaRPr sz="750" dirty="0">
              <a:latin typeface="Arial Black"/>
              <a:cs typeface="Arial Black"/>
            </a:endParaRPr>
          </a:p>
        </p:txBody>
      </p:sp>
      <p:sp>
        <p:nvSpPr>
          <p:cNvPr id="9" name="object 9">
            <a:extLst>
              <a:ext uri="{FF2B5EF4-FFF2-40B4-BE49-F238E27FC236}">
                <a16:creationId xmlns:a16="http://schemas.microsoft.com/office/drawing/2014/main" id="{458471A0-4ACF-6400-8DC0-E9F7160E5273}"/>
              </a:ext>
            </a:extLst>
          </p:cNvPr>
          <p:cNvSpPr txBox="1"/>
          <p:nvPr/>
        </p:nvSpPr>
        <p:spPr>
          <a:xfrm>
            <a:off x="5872440" y="10549617"/>
            <a:ext cx="340995" cy="366126"/>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lang="es-ES" sz="750" spc="-50" dirty="0">
                <a:solidFill>
                  <a:srgbClr val="FFFFFF"/>
                </a:solidFill>
                <a:latin typeface="Arial Black"/>
                <a:cs typeface="Arial Black"/>
              </a:rPr>
              <a:t>2</a:t>
            </a:r>
          </a:p>
          <a:p>
            <a:pPr algn="ctr">
              <a:lnSpc>
                <a:spcPct val="100000"/>
              </a:lnSpc>
            </a:pPr>
            <a:endParaRPr sz="750" dirty="0">
              <a:latin typeface="Arial Black"/>
              <a:cs typeface="Arial Black"/>
            </a:endParaRPr>
          </a:p>
        </p:txBody>
      </p:sp>
      <p:sp>
        <p:nvSpPr>
          <p:cNvPr id="12" name="CuadroTexto 11">
            <a:extLst>
              <a:ext uri="{FF2B5EF4-FFF2-40B4-BE49-F238E27FC236}">
                <a16:creationId xmlns:a16="http://schemas.microsoft.com/office/drawing/2014/main" id="{E0F79103-4FC4-B93D-4037-0EB9FE3CEF51}"/>
              </a:ext>
            </a:extLst>
          </p:cNvPr>
          <p:cNvSpPr txBox="1"/>
          <p:nvPr/>
        </p:nvSpPr>
        <p:spPr>
          <a:xfrm>
            <a:off x="11668340" y="13098149"/>
            <a:ext cx="7765968" cy="1846659"/>
          </a:xfrm>
          <a:prstGeom prst="rect">
            <a:avLst/>
          </a:prstGeom>
          <a:noFill/>
        </p:spPr>
        <p:txBody>
          <a:bodyPr wrap="square">
            <a:spAutoFit/>
          </a:bodyPr>
          <a:lstStyle/>
          <a:p>
            <a:pPr marL="228600" indent="-228600">
              <a:lnSpc>
                <a:spcPct val="125000"/>
              </a:lnSpc>
              <a:buAutoNum type="arabicPeriod"/>
            </a:pPr>
            <a:r>
              <a:rPr lang="es-ES" sz="1200" dirty="0">
                <a:solidFill>
                  <a:srgbClr val="1A1A1A"/>
                </a:solidFill>
                <a:latin typeface="Tahoma" panose="020B0604030504040204" pitchFamily="34" charset="0"/>
                <a:ea typeface="Tahoma" panose="020B0604030504040204" pitchFamily="34" charset="0"/>
                <a:cs typeface="Tahoma" panose="020B0604030504040204" pitchFamily="34" charset="0"/>
              </a:rPr>
              <a:t>1918. Sentados: Francisco Largo Caballero, Pablo Iglesias y Julián Besteiro; de pie: Andrés Saborit, Daniel Anguiano e Indalecio Prieto. Fundación Pablo Iglesias.</a:t>
            </a:r>
          </a:p>
          <a:p>
            <a:pPr marL="228600" indent="-228600">
              <a:lnSpc>
                <a:spcPct val="125000"/>
              </a:lnSpc>
              <a:buFontTx/>
              <a:buAutoNum type="arabicPeriod"/>
            </a:pPr>
            <a:r>
              <a:rPr lang="es-ES" sz="1200" dirty="0">
                <a:solidFill>
                  <a:srgbClr val="1A1A1A"/>
                </a:solidFill>
                <a:latin typeface="Tahoma" panose="020B0604030504040204" pitchFamily="34" charset="0"/>
                <a:ea typeface="Tahoma" panose="020B0604030504040204" pitchFamily="34" charset="0"/>
                <a:cs typeface="Tahoma" panose="020B0604030504040204" pitchFamily="34" charset="0"/>
              </a:rPr>
              <a:t>A</a:t>
            </a:r>
            <a:r>
              <a:rPr lang="es-ES" sz="1200" b="0" i="0" dirty="0">
                <a:solidFill>
                  <a:srgbClr val="1A1A1A"/>
                </a:solidFill>
                <a:effectLst/>
                <a:latin typeface="Tahoma" panose="020B0604030504040204" pitchFamily="34" charset="0"/>
                <a:ea typeface="Tahoma" panose="020B0604030504040204" pitchFamily="34" charset="0"/>
                <a:cs typeface="Tahoma" panose="020B0604030504040204" pitchFamily="34" charset="0"/>
              </a:rPr>
              <a:t>sistentes al Congresos de la II Internacional celebrado en Stuttgart en 1907. </a:t>
            </a:r>
          </a:p>
          <a:p>
            <a:pPr marL="228600" indent="-228600">
              <a:lnSpc>
                <a:spcPct val="125000"/>
              </a:lnSpc>
              <a:buFontTx/>
              <a:buAutoNum type="arabicPeriod"/>
            </a:pPr>
            <a:r>
              <a:rPr lang="es-ES" sz="1200" b="0" i="0" dirty="0">
                <a:solidFill>
                  <a:srgbClr val="1A1A1A"/>
                </a:solidFill>
                <a:effectLst/>
                <a:latin typeface="Tahoma" panose="020B0604030504040204" pitchFamily="34" charset="0"/>
                <a:ea typeface="Tahoma" panose="020B0604030504040204" pitchFamily="34" charset="0"/>
                <a:cs typeface="Tahoma" panose="020B0604030504040204" pitchFamily="34" charset="0"/>
              </a:rPr>
              <a:t>Cartel </a:t>
            </a:r>
            <a:r>
              <a:rPr lang="es-ES" sz="1200" dirty="0">
                <a:solidFill>
                  <a:srgbClr val="1A1A1A"/>
                </a:solidFill>
                <a:latin typeface="Tahoma" panose="020B0604030504040204" pitchFamily="34" charset="0"/>
                <a:ea typeface="Tahoma" panose="020B0604030504040204" pitchFamily="34" charset="0"/>
                <a:cs typeface="Tahoma" panose="020B0604030504040204" pitchFamily="34" charset="0"/>
              </a:rPr>
              <a:t>editado p</a:t>
            </a:r>
            <a:r>
              <a:rPr lang="es-ES" sz="1200" b="0" i="0" dirty="0">
                <a:solidFill>
                  <a:srgbClr val="1A1A1A"/>
                </a:solidFill>
                <a:effectLst/>
                <a:latin typeface="Tahoma" panose="020B0604030504040204" pitchFamily="34" charset="0"/>
                <a:ea typeface="Tahoma" panose="020B0604030504040204" pitchFamily="34" charset="0"/>
                <a:cs typeface="Tahoma" panose="020B0604030504040204" pitchFamily="34" charset="0"/>
              </a:rPr>
              <a:t>ara celebrar el centenario del Congreso Socialista Internacional que tuvo lugar en Stuttgart en 1907, el Partido Socialdemócrata de Alemania, SPD, celebró un acto conmemorativo en esa ciudad el 11 de noviembre de 2007.</a:t>
            </a:r>
            <a:endParaRPr lang="es-ES" sz="1200" dirty="0">
              <a:latin typeface="Tahoma" panose="020B0604030504040204" pitchFamily="34" charset="0"/>
              <a:ea typeface="Tahoma" panose="020B0604030504040204" pitchFamily="34" charset="0"/>
              <a:cs typeface="Tahoma" panose="020B0604030504040204" pitchFamily="34" charset="0"/>
            </a:endParaRPr>
          </a:p>
          <a:p>
            <a:pPr marL="228600" indent="-228600">
              <a:buAutoNum type="arabicPeriod"/>
            </a:pPr>
            <a:endParaRPr lang="es-ES" sz="1200" b="0" i="0" dirty="0">
              <a:solidFill>
                <a:srgbClr val="1A1A1A"/>
              </a:solidFill>
              <a:effectLst/>
              <a:latin typeface="Tahoma" panose="020B0604030504040204" pitchFamily="34" charset="0"/>
              <a:ea typeface="Tahoma" panose="020B0604030504040204" pitchFamily="34" charset="0"/>
              <a:cs typeface="Tahoma" panose="020B0604030504040204" pitchFamily="34" charset="0"/>
            </a:endParaRPr>
          </a:p>
          <a:p>
            <a:pPr marL="228600" indent="-228600">
              <a:buAutoNum type="arabicPeriod"/>
            </a:pPr>
            <a:endParaRPr lang="es-ES" sz="1200" dirty="0">
              <a:latin typeface="Tahoma" panose="020B0604030504040204" pitchFamily="34" charset="0"/>
              <a:ea typeface="Tahoma" panose="020B0604030504040204" pitchFamily="34" charset="0"/>
              <a:cs typeface="Tahoma" panose="020B0604030504040204" pitchFamily="34" charset="0"/>
            </a:endParaRPr>
          </a:p>
        </p:txBody>
      </p:sp>
      <p:sp>
        <p:nvSpPr>
          <p:cNvPr id="13" name="object 9">
            <a:extLst>
              <a:ext uri="{FF2B5EF4-FFF2-40B4-BE49-F238E27FC236}">
                <a16:creationId xmlns:a16="http://schemas.microsoft.com/office/drawing/2014/main" id="{FEFFC86A-6DD7-2C93-9EA1-077F6492135D}"/>
              </a:ext>
            </a:extLst>
          </p:cNvPr>
          <p:cNvSpPr txBox="1"/>
          <p:nvPr/>
        </p:nvSpPr>
        <p:spPr>
          <a:xfrm>
            <a:off x="7146458" y="10549617"/>
            <a:ext cx="340995" cy="366126"/>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lang="es-ES" sz="750" spc="-50" dirty="0">
                <a:solidFill>
                  <a:srgbClr val="FFFFFF"/>
                </a:solidFill>
                <a:latin typeface="Arial Black"/>
                <a:cs typeface="Arial Black"/>
              </a:rPr>
              <a:t>3</a:t>
            </a:r>
          </a:p>
          <a:p>
            <a:pPr algn="ctr">
              <a:lnSpc>
                <a:spcPct val="100000"/>
              </a:lnSpc>
            </a:pPr>
            <a:endParaRPr sz="750" dirty="0">
              <a:latin typeface="Arial Black"/>
              <a:cs typeface="Arial Black"/>
            </a:endParaRPr>
          </a:p>
        </p:txBody>
      </p:sp>
    </p:spTree>
    <p:extLst>
      <p:ext uri="{BB962C8B-B14F-4D97-AF65-F5344CB8AC3E}">
        <p14:creationId xmlns:p14="http://schemas.microsoft.com/office/powerpoint/2010/main" val="49610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43C79-35FB-A58D-5C85-577740601067}"/>
            </a:ext>
          </a:extLst>
        </p:cNvPr>
        <p:cNvGrpSpPr/>
        <p:nvPr/>
      </p:nvGrpSpPr>
      <p:grpSpPr>
        <a:xfrm>
          <a:off x="0" y="0"/>
          <a:ext cx="0" cy="0"/>
          <a:chOff x="0" y="0"/>
          <a:chExt cx="0" cy="0"/>
        </a:xfrm>
      </p:grpSpPr>
      <p:sp>
        <p:nvSpPr>
          <p:cNvPr id="29" name="Rectángulo redondeado 28"/>
          <p:cNvSpPr/>
          <p:nvPr/>
        </p:nvSpPr>
        <p:spPr>
          <a:xfrm>
            <a:off x="14455757" y="12541358"/>
            <a:ext cx="4933118" cy="2031325"/>
          </a:xfrm>
          <a:prstGeom prst="roundRect">
            <a:avLst>
              <a:gd name="adj" fmla="val 4378"/>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lumMod val="95000"/>
                </a:schemeClr>
              </a:solidFill>
            </a:endParaRPr>
          </a:p>
        </p:txBody>
      </p:sp>
      <p:pic>
        <p:nvPicPr>
          <p:cNvPr id="5" name="Imagen 4" descr="Imagen en blanco y negro de una persona&#10;&#10;El contenido generado por IA puede ser incorrecto.">
            <a:extLst>
              <a:ext uri="{FF2B5EF4-FFF2-40B4-BE49-F238E27FC236}">
                <a16:creationId xmlns:a16="http://schemas.microsoft.com/office/drawing/2014/main" id="{9585595F-DE47-9B54-37FD-DE99D728E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2021" y="3872096"/>
            <a:ext cx="6641905" cy="4443269"/>
          </a:xfrm>
          <a:prstGeom prst="rect">
            <a:avLst/>
          </a:prstGeom>
          <a:ln>
            <a:noFill/>
          </a:ln>
          <a:effectLst>
            <a:outerShdw blurRad="292100" dist="139700" dir="2700000" algn="tl" rotWithShape="0">
              <a:srgbClr val="333333">
                <a:alpha val="65000"/>
              </a:srgbClr>
            </a:outerShdw>
          </a:effectLst>
        </p:spPr>
      </p:pic>
      <p:sp>
        <p:nvSpPr>
          <p:cNvPr id="6" name="object 6">
            <a:extLst>
              <a:ext uri="{FF2B5EF4-FFF2-40B4-BE49-F238E27FC236}">
                <a16:creationId xmlns:a16="http://schemas.microsoft.com/office/drawing/2014/main" id="{337CFA62-A4CA-5C93-E17D-B8E58805DEF3}"/>
              </a:ext>
            </a:extLst>
          </p:cNvPr>
          <p:cNvSpPr txBox="1">
            <a:spLocks noGrp="1"/>
          </p:cNvSpPr>
          <p:nvPr>
            <p:ph type="title"/>
          </p:nvPr>
        </p:nvSpPr>
        <p:spPr>
          <a:xfrm>
            <a:off x="1928913" y="843875"/>
            <a:ext cx="15010486" cy="1445036"/>
          </a:xfrm>
          <a:prstGeom prst="rect">
            <a:avLst/>
          </a:prstGeom>
        </p:spPr>
        <p:txBody>
          <a:bodyPr vert="horz" wrap="square" lIns="0" tIns="585241" rIns="0" bIns="0" rtlCol="0">
            <a:spAutoFit/>
          </a:bodyPr>
          <a:lstStyle/>
          <a:p>
            <a:pPr marL="1278255" algn="ctr">
              <a:lnSpc>
                <a:spcPct val="100000"/>
              </a:lnSpc>
              <a:spcBef>
                <a:spcPts val="130"/>
              </a:spcBef>
            </a:pPr>
            <a:r>
              <a:rPr lang="es-ES" sz="5600" spc="185" dirty="0">
                <a:solidFill>
                  <a:srgbClr val="C00000"/>
                </a:solidFill>
                <a:effectLst>
                  <a:outerShdw blurRad="38100" dist="38100" dir="2700000" algn="tl">
                    <a:srgbClr val="000000">
                      <a:alpha val="43137"/>
                    </a:srgbClr>
                  </a:outerShdw>
                </a:effectLst>
              </a:rPr>
              <a:t>PABLO IGLESIAS </a:t>
            </a:r>
            <a:r>
              <a:rPr sz="5600" spc="185" dirty="0">
                <a:solidFill>
                  <a:srgbClr val="C00000"/>
                </a:solidFill>
                <a:effectLst>
                  <a:outerShdw blurRad="38100" dist="38100" dir="2700000" algn="tl">
                    <a:srgbClr val="000000">
                      <a:alpha val="43137"/>
                    </a:srgbClr>
                  </a:outerShdw>
                </a:effectLst>
              </a:rPr>
              <a:t>EN</a:t>
            </a:r>
            <a:r>
              <a:rPr sz="5600" dirty="0">
                <a:solidFill>
                  <a:srgbClr val="C00000"/>
                </a:solidFill>
                <a:effectLst>
                  <a:outerShdw blurRad="38100" dist="38100" dir="2700000" algn="tl">
                    <a:srgbClr val="000000">
                      <a:alpha val="43137"/>
                    </a:srgbClr>
                  </a:outerShdw>
                </a:effectLst>
              </a:rPr>
              <a:t> </a:t>
            </a:r>
            <a:r>
              <a:rPr lang="es-ES" sz="5600" spc="240" dirty="0">
                <a:solidFill>
                  <a:srgbClr val="C00000"/>
                </a:solidFill>
                <a:effectLst>
                  <a:outerShdw blurRad="38100" dist="38100" dir="2700000" algn="tl">
                    <a:srgbClr val="000000">
                      <a:alpha val="43137"/>
                    </a:srgbClr>
                  </a:outerShdw>
                </a:effectLst>
              </a:rPr>
              <a:t>ALBACETE</a:t>
            </a:r>
            <a:endParaRPr sz="5600" spc="240" dirty="0">
              <a:solidFill>
                <a:srgbClr val="C00000"/>
              </a:solidFill>
              <a:effectLst>
                <a:outerShdw blurRad="38100" dist="38100" dir="2700000" algn="tl">
                  <a:srgbClr val="000000">
                    <a:alpha val="43137"/>
                  </a:srgbClr>
                </a:outerShdw>
              </a:effectLst>
            </a:endParaRPr>
          </a:p>
        </p:txBody>
      </p:sp>
      <p:sp>
        <p:nvSpPr>
          <p:cNvPr id="2" name="object 10">
            <a:extLst>
              <a:ext uri="{FF2B5EF4-FFF2-40B4-BE49-F238E27FC236}">
                <a16:creationId xmlns:a16="http://schemas.microsoft.com/office/drawing/2014/main" id="{0997BC08-75A4-F010-EF57-C91E3B00F271}"/>
              </a:ext>
            </a:extLst>
          </p:cNvPr>
          <p:cNvSpPr txBox="1">
            <a:spLocks noGrp="1"/>
          </p:cNvSpPr>
          <p:nvPr>
            <p:ph type="body" idx="1"/>
          </p:nvPr>
        </p:nvSpPr>
        <p:spPr>
          <a:xfrm>
            <a:off x="355837" y="3847197"/>
            <a:ext cx="11742016" cy="5135637"/>
          </a:xfrm>
          <a:prstGeom prst="rect">
            <a:avLst/>
          </a:prstGeom>
        </p:spPr>
        <p:txBody>
          <a:bodyPr vert="horz" wrap="square" lIns="0" tIns="12065" rIns="0" bIns="0" rtlCol="0">
            <a:spAutoFit/>
          </a:bodyPr>
          <a:lstStyle/>
          <a:p>
            <a:pPr algn="just"/>
            <a:r>
              <a:rPr lang="en-US" dirty="0"/>
              <a:t>	</a:t>
            </a:r>
            <a:r>
              <a:rPr lang="en-US" dirty="0">
                <a:latin typeface="Century Gothic" panose="020B0502020202020204" pitchFamily="34" charset="0"/>
              </a:rPr>
              <a:t>A comienzos del siglo XX, </a:t>
            </a:r>
            <a:r>
              <a:rPr lang="en-US" b="1" dirty="0">
                <a:solidFill>
                  <a:srgbClr val="C00000"/>
                </a:solidFill>
                <a:latin typeface="Century Gothic" panose="020B0502020202020204" pitchFamily="34" charset="0"/>
              </a:rPr>
              <a:t>Albacete vivía una transformación social silenciosa</a:t>
            </a:r>
            <a:r>
              <a:rPr lang="en-US" dirty="0">
                <a:solidFill>
                  <a:srgbClr val="C00000"/>
                </a:solidFill>
                <a:latin typeface="Century Gothic" panose="020B0502020202020204" pitchFamily="34" charset="0"/>
              </a:rPr>
              <a:t>. </a:t>
            </a:r>
            <a:r>
              <a:rPr lang="en-US" dirty="0">
                <a:latin typeface="Century Gothic" panose="020B0502020202020204" pitchFamily="34" charset="0"/>
              </a:rPr>
              <a:t>Aunque seguía siendo una ciudad agrícola y de oficios artesanos, el ferrocarril, la construcción y los talleres urbanos habían formado ya un incipiente proletariado. En ese ambiente, las ideas de justicia social, igualdad y organización obrera empezaron a difundirse entre jornaleros y trabajadores urbanos.</a:t>
            </a:r>
            <a:endParaRPr lang="es-ES" dirty="0">
              <a:latin typeface="Century Gothic" panose="020B0502020202020204" pitchFamily="34" charset="0"/>
            </a:endParaRPr>
          </a:p>
          <a:p>
            <a:pPr algn="just"/>
            <a:r>
              <a:rPr lang="en-US" dirty="0">
                <a:latin typeface="Century Gothic" panose="020B0502020202020204" pitchFamily="34" charset="0"/>
              </a:rPr>
              <a:t> </a:t>
            </a:r>
          </a:p>
          <a:p>
            <a:pPr algn="just"/>
            <a:r>
              <a:rPr lang="es-ES" dirty="0">
                <a:latin typeface="Century Gothic" panose="020B0502020202020204" pitchFamily="34" charset="0"/>
              </a:rPr>
              <a:t>	Hacia 1915 aún se producían disturbios motivados por la subida de precios, herencia de las protestas típicas del siglo XIX. Ejemplos de ello se dieron en Ontur y Casas Ibáñez en 1907, en Fuente-Álamo en 1909, en Villaverde en 1914 y también en la capital en 1905. Sin embargo, a partir de 1917 la situación cambió notablemente. </a:t>
            </a:r>
            <a:r>
              <a:rPr lang="es-ES" b="1" dirty="0">
                <a:solidFill>
                  <a:srgbClr val="C00000"/>
                </a:solidFill>
                <a:latin typeface="Century Gothic" panose="020B0502020202020204" pitchFamily="34" charset="0"/>
              </a:rPr>
              <a:t>Entre 1918 y 1920 la capital vivió un periodo de fuerte inestabilidad </a:t>
            </a:r>
            <a:r>
              <a:rPr lang="es-ES" dirty="0">
                <a:latin typeface="Century Gothic" panose="020B0502020202020204" pitchFamily="34" charset="0"/>
              </a:rPr>
              <a:t>influido por el impacto de la Revolución Rusa en ciertos sectores obreros, por la postura más combativa de la UGT ante la rigidez de los patronos y por la importante pérdida del poder adquisitivo de los trabajadores.</a:t>
            </a:r>
          </a:p>
          <a:p>
            <a:pPr algn="just"/>
            <a:endParaRPr lang="es-ES" dirty="0">
              <a:latin typeface="Century Gothic" panose="020B0502020202020204" pitchFamily="34" charset="0"/>
            </a:endParaRPr>
          </a:p>
          <a:p>
            <a:pPr algn="just"/>
            <a:r>
              <a:rPr lang="es-ES" dirty="0">
                <a:latin typeface="Century Gothic" panose="020B0502020202020204" pitchFamily="34" charset="0"/>
              </a:rPr>
              <a:t>	Durante esos años, la actividad reivindicativa liderada por los ugetistas —con Manuel Fraile, secretario socialista local, al frente— fue muy intensa: se registraron trece conflictos laborales, la mayoría acompañados de huelgas. Las organizaciones obreras tenían presencia en los partidos judiciales de Almansa, Albacete capital, La Roda y Hellín, mientras que en el resto de la provincia predominaban los sindicatos de carácter católico.</a:t>
            </a:r>
          </a:p>
          <a:p>
            <a:pPr algn="just"/>
            <a:endParaRPr lang="es-ES" dirty="0">
              <a:latin typeface="Century Gothic" panose="020B0502020202020204" pitchFamily="34" charset="0"/>
            </a:endParaRPr>
          </a:p>
          <a:p>
            <a:pPr marL="12700" marR="5080" indent="502920" algn="just">
              <a:lnSpc>
                <a:spcPct val="102099"/>
              </a:lnSpc>
              <a:spcBef>
                <a:spcPts val="95"/>
              </a:spcBef>
            </a:pPr>
            <a:endParaRPr sz="1800" dirty="0">
              <a:latin typeface="Century Gothic" panose="020B0502020202020204" pitchFamily="34" charset="0"/>
            </a:endParaRPr>
          </a:p>
        </p:txBody>
      </p:sp>
      <p:sp>
        <p:nvSpPr>
          <p:cNvPr id="14" name="CuadroTexto 13">
            <a:extLst>
              <a:ext uri="{FF2B5EF4-FFF2-40B4-BE49-F238E27FC236}">
                <a16:creationId xmlns:a16="http://schemas.microsoft.com/office/drawing/2014/main" id="{8882DC51-454B-5B59-21C1-40F75DC80522}"/>
              </a:ext>
            </a:extLst>
          </p:cNvPr>
          <p:cNvSpPr txBox="1"/>
          <p:nvPr/>
        </p:nvSpPr>
        <p:spPr>
          <a:xfrm>
            <a:off x="5306973" y="8666234"/>
            <a:ext cx="14150994" cy="1177245"/>
          </a:xfrm>
          <a:prstGeom prst="rect">
            <a:avLst/>
          </a:prstGeom>
          <a:noFill/>
        </p:spPr>
        <p:txBody>
          <a:bodyPr wrap="square" rtlCol="0">
            <a:spAutoFit/>
          </a:bodyPr>
          <a:lstStyle/>
          <a:p>
            <a:pPr algn="just"/>
            <a:r>
              <a:rPr lang="en-US" dirty="0"/>
              <a:t>	</a:t>
            </a:r>
            <a:r>
              <a:rPr lang="en-US" sz="1750" dirty="0">
                <a:latin typeface="Century Gothic" panose="020B0502020202020204" pitchFamily="34" charset="0"/>
              </a:rPr>
              <a:t>En este contexto, </a:t>
            </a:r>
            <a:r>
              <a:rPr lang="en-US" sz="1750" b="1" dirty="0">
                <a:solidFill>
                  <a:srgbClr val="C00000"/>
                </a:solidFill>
                <a:latin typeface="Century Gothic" panose="020B0502020202020204" pitchFamily="34" charset="0"/>
              </a:rPr>
              <a:t>la</a:t>
            </a:r>
            <a:r>
              <a:rPr lang="en-US" sz="1750" dirty="0">
                <a:solidFill>
                  <a:srgbClr val="C00000"/>
                </a:solidFill>
                <a:latin typeface="Century Gothic" panose="020B0502020202020204" pitchFamily="34" charset="0"/>
              </a:rPr>
              <a:t> </a:t>
            </a:r>
            <a:r>
              <a:rPr lang="en-US" sz="1750" b="1" dirty="0">
                <a:solidFill>
                  <a:srgbClr val="C00000"/>
                </a:solidFill>
                <a:latin typeface="Century Gothic" panose="020B0502020202020204" pitchFamily="34" charset="0"/>
              </a:rPr>
              <a:t>visita de Pablo Iglesias Posse al Teatro Circo de Albacete</a:t>
            </a:r>
            <a:r>
              <a:rPr lang="en-US" sz="1750" dirty="0">
                <a:latin typeface="Century Gothic" panose="020B0502020202020204" pitchFamily="34" charset="0"/>
              </a:rPr>
              <a:t>, en junio de 1912, marcó un hito histórico. Aquel acto no fue solo un discurso político: fue la presentación pública del socialismo en una provincia hasta entonces periférica en la geografía obrera española. Las palabras de Iglesias llamaban a la educación, la unidad y la organización de los trabajadores, principios esenciales de su pensamiento.</a:t>
            </a:r>
            <a:endParaRPr lang="es-ES" sz="1750" dirty="0">
              <a:latin typeface="Century Gothic" panose="020B0502020202020204" pitchFamily="34" charset="0"/>
            </a:endParaRPr>
          </a:p>
        </p:txBody>
      </p:sp>
      <p:sp>
        <p:nvSpPr>
          <p:cNvPr id="3" name="object 20">
            <a:extLst>
              <a:ext uri="{FF2B5EF4-FFF2-40B4-BE49-F238E27FC236}">
                <a16:creationId xmlns:a16="http://schemas.microsoft.com/office/drawing/2014/main" id="{1AB34379-531C-0D2B-391C-EBA18B6AA10A}"/>
              </a:ext>
            </a:extLst>
          </p:cNvPr>
          <p:cNvSpPr txBox="1"/>
          <p:nvPr/>
        </p:nvSpPr>
        <p:spPr>
          <a:xfrm>
            <a:off x="12436538" y="3818076"/>
            <a:ext cx="340995" cy="383540"/>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sz="750" spc="-50" dirty="0">
                <a:solidFill>
                  <a:srgbClr val="FFFFFF"/>
                </a:solidFill>
                <a:latin typeface="Arial Black"/>
                <a:cs typeface="Arial Black"/>
              </a:rPr>
              <a:t>1</a:t>
            </a:r>
            <a:endParaRPr sz="750" dirty="0">
              <a:latin typeface="Arial Black"/>
              <a:cs typeface="Arial Black"/>
            </a:endParaRPr>
          </a:p>
        </p:txBody>
      </p:sp>
      <p:pic>
        <p:nvPicPr>
          <p:cNvPr id="7" name="Imagen 6" descr="Foto en blanco y negro de un grupo de personas&#10;&#10;El contenido generado por IA puede ser incorrecto.">
            <a:extLst>
              <a:ext uri="{FF2B5EF4-FFF2-40B4-BE49-F238E27FC236}">
                <a16:creationId xmlns:a16="http://schemas.microsoft.com/office/drawing/2014/main" id="{8A6260BD-C2D1-D559-6332-3871521FDB10}"/>
              </a:ext>
            </a:extLst>
          </p:cNvPr>
          <p:cNvPicPr>
            <a:picLocks noChangeAspect="1"/>
          </p:cNvPicPr>
          <p:nvPr/>
        </p:nvPicPr>
        <p:blipFill>
          <a:blip r:embed="rId3">
            <a:extLst>
              <a:ext uri="{28A0092B-C50C-407E-A947-70E740481C1C}">
                <a14:useLocalDpi xmlns:a14="http://schemas.microsoft.com/office/drawing/2010/main" val="0"/>
              </a:ext>
            </a:extLst>
          </a:blip>
          <a:srcRect l="1738" t="1753" r="2411" b="2018"/>
          <a:stretch>
            <a:fillRect/>
          </a:stretch>
        </p:blipFill>
        <p:spPr>
          <a:xfrm>
            <a:off x="423807" y="8666233"/>
            <a:ext cx="4573491" cy="5879131"/>
          </a:xfrm>
          <a:prstGeom prst="rect">
            <a:avLst/>
          </a:prstGeom>
          <a:ln>
            <a:noFill/>
          </a:ln>
          <a:effectLst>
            <a:outerShdw blurRad="292100" dist="139700" dir="2700000" algn="tl" rotWithShape="0">
              <a:srgbClr val="333333">
                <a:alpha val="65000"/>
              </a:srgbClr>
            </a:outerShdw>
          </a:effectLst>
        </p:spPr>
      </p:pic>
      <p:sp>
        <p:nvSpPr>
          <p:cNvPr id="9" name="object 21">
            <a:extLst>
              <a:ext uri="{FF2B5EF4-FFF2-40B4-BE49-F238E27FC236}">
                <a16:creationId xmlns:a16="http://schemas.microsoft.com/office/drawing/2014/main" id="{6E0C96A8-74DD-1E3D-BCB5-A3D3F45FCF4E}"/>
              </a:ext>
            </a:extLst>
          </p:cNvPr>
          <p:cNvSpPr txBox="1"/>
          <p:nvPr/>
        </p:nvSpPr>
        <p:spPr>
          <a:xfrm>
            <a:off x="4778350" y="8431667"/>
            <a:ext cx="340995" cy="383540"/>
          </a:xfrm>
          <a:prstGeom prst="rect">
            <a:avLst/>
          </a:prstGeom>
          <a:solidFill>
            <a:srgbClr val="C00000"/>
          </a:solidFill>
        </p:spPr>
        <p:txBody>
          <a:bodyPr vert="horz" wrap="square" lIns="0" tIns="19685" rIns="0" bIns="0" rtlCol="0">
            <a:spAutoFit/>
          </a:bodyPr>
          <a:lstStyle/>
          <a:p>
            <a:pPr>
              <a:lnSpc>
                <a:spcPct val="100000"/>
              </a:lnSpc>
              <a:spcBef>
                <a:spcPts val="155"/>
              </a:spcBef>
            </a:pPr>
            <a:endParaRPr sz="750" dirty="0">
              <a:latin typeface="Times New Roman"/>
              <a:cs typeface="Times New Roman"/>
            </a:endParaRPr>
          </a:p>
          <a:p>
            <a:pPr algn="ctr">
              <a:lnSpc>
                <a:spcPct val="100000"/>
              </a:lnSpc>
            </a:pPr>
            <a:r>
              <a:rPr sz="750" spc="-50" dirty="0">
                <a:solidFill>
                  <a:srgbClr val="FFFFFF"/>
                </a:solidFill>
                <a:latin typeface="Arial Black"/>
                <a:cs typeface="Arial Black"/>
              </a:rPr>
              <a:t>2</a:t>
            </a:r>
            <a:endParaRPr sz="750" dirty="0">
              <a:latin typeface="Arial Black"/>
              <a:cs typeface="Arial Black"/>
            </a:endParaRPr>
          </a:p>
        </p:txBody>
      </p:sp>
      <p:sp>
        <p:nvSpPr>
          <p:cNvPr id="10" name="object 12">
            <a:extLst>
              <a:ext uri="{FF2B5EF4-FFF2-40B4-BE49-F238E27FC236}">
                <a16:creationId xmlns:a16="http://schemas.microsoft.com/office/drawing/2014/main" id="{9EA700C8-03F0-45EE-760E-6A991DFBC89B}"/>
              </a:ext>
            </a:extLst>
          </p:cNvPr>
          <p:cNvSpPr txBox="1"/>
          <p:nvPr/>
        </p:nvSpPr>
        <p:spPr>
          <a:xfrm>
            <a:off x="14690454" y="12715032"/>
            <a:ext cx="4463723" cy="1894108"/>
          </a:xfrm>
          <a:prstGeom prst="rect">
            <a:avLst/>
          </a:prstGeom>
          <a:ln>
            <a:noFill/>
          </a:ln>
        </p:spPr>
        <p:txBody>
          <a:bodyPr vert="horz" wrap="square" lIns="0" tIns="11430" rIns="0" bIns="0" rtlCol="0">
            <a:spAutoFit/>
          </a:bodyPr>
          <a:lstStyle/>
          <a:p>
            <a:pPr marL="12700">
              <a:lnSpc>
                <a:spcPct val="100000"/>
              </a:lnSpc>
              <a:spcBef>
                <a:spcPts val="90"/>
              </a:spcBef>
            </a:pPr>
            <a:r>
              <a:rPr sz="1200" b="1" spc="-10" dirty="0">
                <a:solidFill>
                  <a:srgbClr val="C00000"/>
                </a:solidFill>
                <a:latin typeface="Tahoma" panose="020B0604030504040204" pitchFamily="34" charset="0"/>
                <a:ea typeface="Tahoma" panose="020B0604030504040204" pitchFamily="34" charset="0"/>
                <a:cs typeface="Tahoma" panose="020B0604030504040204" pitchFamily="34" charset="0"/>
              </a:rPr>
              <a:t>IMÁGENES:</a:t>
            </a:r>
            <a:endParaRPr lang="es-ES" sz="1200" b="1" spc="-1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12699" algn="just">
              <a:lnSpc>
                <a:spcPct val="100000"/>
              </a:lnSpc>
              <a:spcBef>
                <a:spcPts val="75"/>
              </a:spcBef>
              <a:tabLst>
                <a:tab pos="205104" algn="l"/>
              </a:tabLst>
            </a:pPr>
            <a:endParaRPr lang="es-ES" sz="1200" dirty="0">
              <a:latin typeface="Tahoma" panose="020B0604030504040204" pitchFamily="34" charset="0"/>
              <a:ea typeface="Tahoma" panose="020B0604030504040204" pitchFamily="34" charset="0"/>
              <a:cs typeface="Tahoma" panose="020B0604030504040204" pitchFamily="34" charset="0"/>
            </a:endParaRPr>
          </a:p>
          <a:p>
            <a:pPr marL="241299" indent="-228600" algn="just">
              <a:lnSpc>
                <a:spcPct val="100000"/>
              </a:lnSpc>
              <a:spcBef>
                <a:spcPts val="75"/>
              </a:spcBef>
              <a:buAutoNum type="arabicPeriod"/>
              <a:tabLst>
                <a:tab pos="205104" algn="l"/>
              </a:tabLst>
            </a:pPr>
            <a:r>
              <a:rPr lang="es-ES" sz="1200" spc="-40" dirty="0">
                <a:latin typeface="Tahoma" panose="020B0604030504040204" pitchFamily="34" charset="0"/>
                <a:ea typeface="Tahoma" panose="020B0604030504040204" pitchFamily="34" charset="0"/>
                <a:cs typeface="Tahoma" panose="020B0604030504040204" pitchFamily="34" charset="0"/>
              </a:rPr>
              <a:t>Pablo Iglesias paseando por Albacete, tras su visita en 1912, a instancias de las sociedades obreras. Fotografía  de Alberto Marcos, </a:t>
            </a:r>
            <a:r>
              <a:rPr lang="es-ES" sz="1200" i="1" spc="-40" dirty="0">
                <a:latin typeface="Tahoma" panose="020B0604030504040204" pitchFamily="34" charset="0"/>
                <a:ea typeface="Tahoma" panose="020B0604030504040204" pitchFamily="34" charset="0"/>
                <a:cs typeface="Tahoma" panose="020B0604030504040204" pitchFamily="34" charset="0"/>
              </a:rPr>
              <a:t>Del Albacete Antiguo</a:t>
            </a:r>
            <a:r>
              <a:rPr lang="es-ES" sz="1200" spc="-40" dirty="0">
                <a:latin typeface="Tahoma" panose="020B0604030504040204" pitchFamily="34" charset="0"/>
                <a:ea typeface="Tahoma" panose="020B0604030504040204" pitchFamily="34" charset="0"/>
                <a:cs typeface="Tahoma" panose="020B0604030504040204" pitchFamily="34" charset="0"/>
              </a:rPr>
              <a:t>. </a:t>
            </a:r>
            <a:r>
              <a:rPr lang="es-ES" sz="1200" i="1" spc="-40" dirty="0">
                <a:latin typeface="Tahoma" panose="020B0604030504040204" pitchFamily="34" charset="0"/>
                <a:ea typeface="Tahoma" panose="020B0604030504040204" pitchFamily="34" charset="0"/>
                <a:cs typeface="Tahoma" panose="020B0604030504040204" pitchFamily="34" charset="0"/>
              </a:rPr>
              <a:t>IEA</a:t>
            </a:r>
          </a:p>
          <a:p>
            <a:pPr marL="241299" indent="-228600" algn="just">
              <a:spcBef>
                <a:spcPts val="75"/>
              </a:spcBef>
              <a:buFontTx/>
              <a:buAutoNum type="arabicPeriod"/>
              <a:tabLst>
                <a:tab pos="205104" algn="l"/>
              </a:tabLst>
            </a:pPr>
            <a:r>
              <a:rPr lang="es-ES" sz="1200" spc="-50" dirty="0">
                <a:latin typeface="Tahoma" panose="020B0604030504040204" pitchFamily="34" charset="0"/>
                <a:ea typeface="Tahoma" panose="020B0604030504040204" pitchFamily="34" charset="0"/>
                <a:cs typeface="Tahoma" panose="020B0604030504040204" pitchFamily="34" charset="0"/>
              </a:rPr>
              <a:t>Público en la puerta del Teatro Circo que no pudo asistir al mitin de Pablo Iglesias. Fotografía de Julián Collado, procedente de los fondos del Archivo de la Diputación de Albacete .</a:t>
            </a:r>
            <a:endParaRPr lang="es-ES" sz="1200" dirty="0">
              <a:latin typeface="Tahoma" panose="020B0604030504040204" pitchFamily="34" charset="0"/>
              <a:ea typeface="Tahoma" panose="020B0604030504040204" pitchFamily="34" charset="0"/>
              <a:cs typeface="Tahoma" panose="020B0604030504040204" pitchFamily="34" charset="0"/>
            </a:endParaRPr>
          </a:p>
          <a:p>
            <a:pPr marL="241299" indent="-228600" algn="just">
              <a:lnSpc>
                <a:spcPct val="100000"/>
              </a:lnSpc>
              <a:spcBef>
                <a:spcPts val="75"/>
              </a:spcBef>
              <a:buAutoNum type="arabicPeriod"/>
              <a:tabLst>
                <a:tab pos="205104" algn="l"/>
              </a:tabLst>
            </a:pPr>
            <a:endParaRPr lang="es-ES" sz="1200" spc="-40" dirty="0">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25"/>
              </a:spcBef>
              <a:tabLst>
                <a:tab pos="204470" algn="l"/>
              </a:tabLst>
            </a:pPr>
            <a:endParaRPr sz="1100" dirty="0">
              <a:latin typeface="Trebuchet MS"/>
              <a:cs typeface="Trebuchet MS"/>
            </a:endParaRPr>
          </a:p>
        </p:txBody>
      </p:sp>
      <p:pic>
        <p:nvPicPr>
          <p:cNvPr id="23" name="Imagen 22">
            <a:extLst>
              <a:ext uri="{FF2B5EF4-FFF2-40B4-BE49-F238E27FC236}">
                <a16:creationId xmlns:a16="http://schemas.microsoft.com/office/drawing/2014/main" id="{28F23B3B-89C0-4CA1-004C-5202CABB4B90}"/>
              </a:ext>
            </a:extLst>
          </p:cNvPr>
          <p:cNvPicPr>
            <a:picLocks noChangeAspect="1"/>
          </p:cNvPicPr>
          <p:nvPr/>
        </p:nvPicPr>
        <p:blipFill>
          <a:blip r:embed="rId4">
            <a:alphaModFix amt="20000"/>
            <a:extLst>
              <a:ext uri="{BEBA8EAE-BF5A-486C-A8C5-ECC9F3942E4B}">
                <a14:imgProps xmlns:a14="http://schemas.microsoft.com/office/drawing/2010/main">
                  <a14:imgLayer r:embed="rId5">
                    <a14:imgEffect>
                      <a14:artisticChalkSketch/>
                    </a14:imgEffect>
                  </a14:imgLayer>
                </a14:imgProps>
              </a:ext>
            </a:extLst>
          </a:blip>
          <a:stretch>
            <a:fillRect/>
          </a:stretch>
        </p:blipFill>
        <p:spPr>
          <a:xfrm>
            <a:off x="16939399" y="33811"/>
            <a:ext cx="2518570" cy="3556013"/>
          </a:xfrm>
          <a:prstGeom prst="rect">
            <a:avLst/>
          </a:prstGeom>
          <a:ln>
            <a:noFill/>
          </a:ln>
        </p:spPr>
      </p:pic>
      <p:grpSp>
        <p:nvGrpSpPr>
          <p:cNvPr id="25" name="Grupo 24"/>
          <p:cNvGrpSpPr/>
          <p:nvPr/>
        </p:nvGrpSpPr>
        <p:grpSpPr>
          <a:xfrm>
            <a:off x="298450" y="-10102"/>
            <a:ext cx="2518570" cy="3599926"/>
            <a:chOff x="298450" y="-10102"/>
            <a:chExt cx="2518570" cy="3599926"/>
          </a:xfrm>
        </p:grpSpPr>
        <p:sp>
          <p:nvSpPr>
            <p:cNvPr id="26" name="Rectángulo 25"/>
            <p:cNvSpPr/>
            <p:nvPr/>
          </p:nvSpPr>
          <p:spPr>
            <a:xfrm>
              <a:off x="298450" y="-10102"/>
              <a:ext cx="2518570" cy="3599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B23039"/>
                </a:solidFill>
              </a:endParaRPr>
            </a:p>
          </p:txBody>
        </p:sp>
        <p:pic>
          <p:nvPicPr>
            <p:cNvPr id="27" name="Imagen 26" descr="Texto&#10;&#10;El contenido generado por IA puede ser incorrecto.">
              <a:extLst>
                <a:ext uri="{FF2B5EF4-FFF2-40B4-BE49-F238E27FC236}">
                  <a16:creationId xmlns:a16="http://schemas.microsoft.com/office/drawing/2014/main" id="{79B82A47-AD45-909E-55A9-29C1846181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040" y="2612093"/>
              <a:ext cx="1746250" cy="859790"/>
            </a:xfrm>
            <a:prstGeom prst="rect">
              <a:avLst/>
            </a:prstGeom>
          </p:spPr>
        </p:pic>
        <p:sp>
          <p:nvSpPr>
            <p:cNvPr id="28" name="CuadroTexto 27"/>
            <p:cNvSpPr txBox="1"/>
            <p:nvPr/>
          </p:nvSpPr>
          <p:spPr>
            <a:xfrm>
              <a:off x="298450" y="176712"/>
              <a:ext cx="2412840" cy="830997"/>
            </a:xfrm>
            <a:prstGeom prst="rect">
              <a:avLst/>
            </a:prstGeom>
            <a:noFill/>
          </p:spPr>
          <p:txBody>
            <a:bodyPr wrap="none" rtlCol="0">
              <a:spAutoFit/>
            </a:bodyPr>
            <a:lstStyle/>
            <a:p>
              <a:pPr algn="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ABLO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I</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GLESIAS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P</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OSSE</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Un siglo de su legado</a:t>
              </a:r>
            </a:p>
            <a:p>
              <a:pPr algn="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en </a:t>
              </a:r>
              <a:r>
                <a:rPr lang="es-ES" sz="1600" b="1" dirty="0">
                  <a:solidFill>
                    <a:schemeClr val="bg1"/>
                  </a:solidFill>
                  <a:effectLst>
                    <a:outerShdw blurRad="38100" dist="38100" dir="2700000" algn="tl">
                      <a:srgbClr val="000000">
                        <a:alpha val="43137"/>
                      </a:srgbClr>
                    </a:outerShdw>
                  </a:effectLst>
                  <a:latin typeface="Century Gothic" panose="020B0502020202020204" pitchFamily="34" charset="0"/>
                </a:rPr>
                <a:t>A</a:t>
              </a:r>
              <a:r>
                <a:rPr lang="es-ES" sz="1600" dirty="0">
                  <a:solidFill>
                    <a:schemeClr val="bg1"/>
                  </a:solidFill>
                  <a:effectLst>
                    <a:outerShdw blurRad="38100" dist="38100" dir="2700000" algn="tl">
                      <a:srgbClr val="000000">
                        <a:alpha val="43137"/>
                      </a:srgbClr>
                    </a:outerShdw>
                  </a:effectLst>
                  <a:latin typeface="Century Gothic" panose="020B0502020202020204" pitchFamily="34" charset="0"/>
                </a:rPr>
                <a:t>lbacete</a:t>
              </a:r>
            </a:p>
          </p:txBody>
        </p:sp>
      </p:grpSp>
      <p:cxnSp>
        <p:nvCxnSpPr>
          <p:cNvPr id="17" name="Conector recto 16">
            <a:extLst>
              <a:ext uri="{FF2B5EF4-FFF2-40B4-BE49-F238E27FC236}">
                <a16:creationId xmlns:a16="http://schemas.microsoft.com/office/drawing/2014/main" id="{F60D2261-7A54-A01D-6A27-E385AD9F881C}"/>
              </a:ext>
            </a:extLst>
          </p:cNvPr>
          <p:cNvCxnSpPr/>
          <p:nvPr/>
        </p:nvCxnSpPr>
        <p:spPr>
          <a:xfrm>
            <a:off x="298450" y="14816800"/>
            <a:ext cx="1915951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Conector recto 17">
            <a:extLst>
              <a:ext uri="{FF2B5EF4-FFF2-40B4-BE49-F238E27FC236}">
                <a16:creationId xmlns:a16="http://schemas.microsoft.com/office/drawing/2014/main" id="{BF097EC4-513C-6E4A-4383-D6FFEB6A1D05}"/>
              </a:ext>
            </a:extLst>
          </p:cNvPr>
          <p:cNvCxnSpPr/>
          <p:nvPr/>
        </p:nvCxnSpPr>
        <p:spPr>
          <a:xfrm>
            <a:off x="298450" y="3589824"/>
            <a:ext cx="19159518" cy="0"/>
          </a:xfrm>
          <a:prstGeom prst="line">
            <a:avLst/>
          </a:prstGeom>
        </p:spPr>
        <p:style>
          <a:lnRef idx="1">
            <a:schemeClr val="accent2"/>
          </a:lnRef>
          <a:fillRef idx="0">
            <a:schemeClr val="accent2"/>
          </a:fillRef>
          <a:effectRef idx="0">
            <a:schemeClr val="accent2"/>
          </a:effectRef>
          <a:fontRef idx="minor">
            <a:schemeClr val="tx1"/>
          </a:fontRef>
        </p:style>
      </p:cxnSp>
      <p:sp>
        <p:nvSpPr>
          <p:cNvPr id="12" name="CuadroTexto 11">
            <a:extLst>
              <a:ext uri="{FF2B5EF4-FFF2-40B4-BE49-F238E27FC236}">
                <a16:creationId xmlns:a16="http://schemas.microsoft.com/office/drawing/2014/main" id="{F6039410-229D-13A3-0B50-7D3931E4C06C}"/>
              </a:ext>
            </a:extLst>
          </p:cNvPr>
          <p:cNvSpPr txBox="1"/>
          <p:nvPr/>
        </p:nvSpPr>
        <p:spPr>
          <a:xfrm>
            <a:off x="5306973" y="12056031"/>
            <a:ext cx="8264793" cy="1613262"/>
          </a:xfrm>
          <a:prstGeom prst="rect">
            <a:avLst/>
          </a:prstGeom>
          <a:noFill/>
        </p:spPr>
        <p:txBody>
          <a:bodyPr wrap="square">
            <a:spAutoFit/>
          </a:bodyPr>
          <a:lstStyle/>
          <a:p>
            <a:pPr algn="just">
              <a:lnSpc>
                <a:spcPct val="115000"/>
              </a:lnSpc>
              <a:spcAft>
                <a:spcPts val="800"/>
              </a:spcAft>
              <a:buNone/>
            </a:pPr>
            <a:r>
              <a:rPr lang="es-ES" sz="1750" kern="100" dirty="0">
                <a:effectLst/>
                <a:latin typeface="Century Gothic" panose="020B0502020202020204" pitchFamily="34" charset="0"/>
                <a:ea typeface="Aptos" panose="020B0004020202020204" pitchFamily="34" charset="0"/>
                <a:cs typeface="Times New Roman" panose="02020603050405020304" pitchFamily="18" charset="0"/>
              </a:rPr>
              <a:t>	Durante el primer cuarto del siglo XX, </a:t>
            </a:r>
            <a:r>
              <a:rPr lang="es-ES" sz="1750" b="1" kern="100" dirty="0">
                <a:solidFill>
                  <a:srgbClr val="C00000"/>
                </a:solidFill>
                <a:effectLst/>
                <a:latin typeface="Century Gothic" panose="020B0502020202020204" pitchFamily="34" charset="0"/>
                <a:ea typeface="Aptos" panose="020B0004020202020204" pitchFamily="34" charset="0"/>
                <a:cs typeface="Times New Roman" panose="02020603050405020304" pitchFamily="18" charset="0"/>
              </a:rPr>
              <a:t>Albacete se incorporó a las redes del socialismo españo</a:t>
            </a:r>
            <a:r>
              <a:rPr lang="es-ES" sz="1750" kern="100" dirty="0">
                <a:effectLst/>
                <a:latin typeface="Century Gothic" panose="020B0502020202020204" pitchFamily="34" charset="0"/>
                <a:ea typeface="Aptos" panose="020B0004020202020204" pitchFamily="34" charset="0"/>
                <a:cs typeface="Times New Roman" panose="02020603050405020304" pitchFamily="18" charset="0"/>
              </a:rPr>
              <a:t>l. La semilla plantada por Iglesias y sus seguidores germinó en un movimiento que articuló las demandas de dignidad, justicia y derechos laborales de miles de trabajadores y trabajadoras.</a:t>
            </a:r>
          </a:p>
        </p:txBody>
      </p:sp>
      <p:sp>
        <p:nvSpPr>
          <p:cNvPr id="21" name="CuadroTexto 20">
            <a:extLst>
              <a:ext uri="{FF2B5EF4-FFF2-40B4-BE49-F238E27FC236}">
                <a16:creationId xmlns:a16="http://schemas.microsoft.com/office/drawing/2014/main" id="{0D86A45D-3621-A684-3388-83D341485B3F}"/>
              </a:ext>
            </a:extLst>
          </p:cNvPr>
          <p:cNvSpPr txBox="1"/>
          <p:nvPr/>
        </p:nvSpPr>
        <p:spPr>
          <a:xfrm>
            <a:off x="5308045" y="9965685"/>
            <a:ext cx="14105372" cy="2031325"/>
          </a:xfrm>
          <a:prstGeom prst="rect">
            <a:avLst/>
          </a:prstGeom>
          <a:noFill/>
        </p:spPr>
        <p:txBody>
          <a:bodyPr wrap="square">
            <a:spAutoFit/>
          </a:bodyPr>
          <a:lstStyle/>
          <a:p>
            <a:pPr algn="just"/>
            <a:r>
              <a:rPr lang="es-ES" dirty="0">
                <a:latin typeface="Century Gothic" panose="020B0502020202020204" pitchFamily="34" charset="0"/>
              </a:rPr>
              <a:t>	</a:t>
            </a:r>
            <a:r>
              <a:rPr lang="es-ES" sz="1750" dirty="0">
                <a:latin typeface="Century Gothic" panose="020B0502020202020204" pitchFamily="34" charset="0"/>
              </a:rPr>
              <a:t>La visita de Pablo Iglesias dejó una </a:t>
            </a:r>
            <a:r>
              <a:rPr lang="es-ES" sz="1750" b="1" dirty="0">
                <a:solidFill>
                  <a:srgbClr val="C00000"/>
                </a:solidFill>
                <a:latin typeface="Century Gothic" panose="020B0502020202020204" pitchFamily="34" charset="0"/>
              </a:rPr>
              <a:t>huella notable en la ciudad</a:t>
            </a:r>
            <a:r>
              <a:rPr lang="es-ES" sz="1750" dirty="0">
                <a:latin typeface="Century Gothic" panose="020B0502020202020204" pitchFamily="34" charset="0"/>
              </a:rPr>
              <a:t>. La prensa local destacó la impresión causada por ver el Teatro Circo lleno de trabajadores y jóvenes atraídos por un mensaje novedoso en la vida pública provincial, lo que contribuyó a legitimar socialmente unas ideas que hasta entonces circulaban de forma dispersa. Al mismo tiempo, la serenidad con la que Iglesias defendió la </a:t>
            </a:r>
            <a:r>
              <a:rPr lang="es-ES" sz="1750" b="1" dirty="0">
                <a:solidFill>
                  <a:srgbClr val="C00000"/>
                </a:solidFill>
                <a:latin typeface="Century Gothic" panose="020B0502020202020204" pitchFamily="34" charset="0"/>
              </a:rPr>
              <a:t>necesidad de reformas sociales y la dignificación de la clase trabajadora </a:t>
            </a:r>
            <a:r>
              <a:rPr lang="es-ES" sz="1750" dirty="0">
                <a:latin typeface="Century Gothic" panose="020B0502020202020204" pitchFamily="34" charset="0"/>
              </a:rPr>
              <a:t>generó comentarios y cierto revuelo en los ambientes conservadores, poco habituados a un discurso tan firme. Aunque no alteró de inmediato el equilibrio político provincial, su presencia reforzó la visibilidad del socialismo local y favoreció que Albacete se integrara más claramente en los circuitos políticos y sindicales del movimiento obrero español.</a:t>
            </a:r>
          </a:p>
        </p:txBody>
      </p:sp>
    </p:spTree>
    <p:extLst>
      <p:ext uri="{BB962C8B-B14F-4D97-AF65-F5344CB8AC3E}">
        <p14:creationId xmlns:p14="http://schemas.microsoft.com/office/powerpoint/2010/main" val="1595596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3137</TotalTime>
  <Words>5547</Words>
  <Application>Microsoft Office PowerPoint</Application>
  <PresentationFormat>Personalizado</PresentationFormat>
  <Paragraphs>280</Paragraphs>
  <Slides>13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Aptos</vt:lpstr>
      <vt:lpstr>Arial Black</vt:lpstr>
      <vt:lpstr>Calibri</vt:lpstr>
      <vt:lpstr>Century Gothic</vt:lpstr>
      <vt:lpstr>Symbol</vt:lpstr>
      <vt:lpstr>Tahoma</vt:lpstr>
      <vt:lpstr>Times New Roman</vt:lpstr>
      <vt:lpstr>Trebuchet MS</vt:lpstr>
      <vt:lpstr>Office Theme</vt:lpstr>
      <vt:lpstr>Presentación de PowerPoint</vt:lpstr>
      <vt:lpstr>Presentación de PowerPoint</vt:lpstr>
      <vt:lpstr>PABLO IGLESIAS POSSE </vt:lpstr>
      <vt:lpstr>LA IGUALDAD: SEÑA DE IDENTIDAD</vt:lpstr>
      <vt:lpstr>LA FUNDACIÓN DEL PSOE</vt:lpstr>
      <vt:lpstr>LA FUNDACIÓN DE UGT</vt:lpstr>
      <vt:lpstr>EL NACIMIENTO DEL SOCIALISMO ESPAÑOL</vt:lpstr>
      <vt:lpstr>REPUBLICANISMO E INTERNACIONALISMO</vt:lpstr>
      <vt:lpstr>PABLO IGLESIAS EN ALBACETE</vt:lpstr>
      <vt:lpstr>LA CASA DEL PUEBLO  DE ALBACETE</vt:lpstr>
      <vt:lpstr>Presentación de PowerPoint</vt:lpstr>
      <vt:lpstr>Sindicalismo, UGT y la Casa del Pueblo  (1900-1923)</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Manuel Navarro</dc:creator>
  <cp:lastModifiedBy>Grupo PSOE</cp:lastModifiedBy>
  <cp:revision>51</cp:revision>
  <cp:lastPrinted>2025-11-27T16:17:06Z</cp:lastPrinted>
  <dcterms:created xsi:type="dcterms:W3CDTF">2025-11-11T09:23:21Z</dcterms:created>
  <dcterms:modified xsi:type="dcterms:W3CDTF">2025-11-27T17:16:30Z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2025-09-09T00:00:00Z</vt:filetime>
  </property>
  <property fmtid="{D5CDD505-2E9C-101B-9397-08002B2CF9AE}" pid="3" name="Creator">
    <vt:lpwstr>Microsoft® PowerPoint® para Microsoft 365</vt:lpwstr>
  </property>
  <property fmtid="{D5CDD505-2E9C-101B-9397-08002B2CF9AE}" pid="4" name="LastSaved">
    <vt:filetime>2025-11-11T00:00:00Z</vt:filetime>
  </property>
  <property fmtid="{D5CDD505-2E9C-101B-9397-08002B2CF9AE}" pid="5" name="Producer">
    <vt:lpwstr>Microsoft® PowerPoint® para Microsoft 365</vt:lpwstr>
  </property>
</Properties>
</file>